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61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95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652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8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7004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9620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4139" y="422592"/>
            <a:ext cx="9443720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30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1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06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5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77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6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68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1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1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02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669160" y="1954847"/>
            <a:ext cx="8907145" cy="2719334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038225" marR="5080" indent="-1026160">
              <a:lnSpc>
                <a:spcPts val="6120"/>
              </a:lnSpc>
              <a:spcBef>
                <a:spcPts val="1205"/>
              </a:spcBef>
            </a:pPr>
            <a:r>
              <a:rPr sz="6000" spc="-80" dirty="0">
                <a:solidFill>
                  <a:srgbClr val="252525"/>
                </a:solidFill>
                <a:latin typeface="Calibri Light"/>
                <a:cs typeface="Calibri Light"/>
              </a:rPr>
              <a:t>Budidaya </a:t>
            </a:r>
            <a:r>
              <a:rPr sz="6000" spc="-50" dirty="0">
                <a:solidFill>
                  <a:srgbClr val="252525"/>
                </a:solidFill>
                <a:latin typeface="Calibri Light"/>
                <a:cs typeface="Calibri Light"/>
              </a:rPr>
              <a:t>Maggot </a:t>
            </a:r>
            <a:r>
              <a:rPr sz="6000" spc="-40" dirty="0">
                <a:solidFill>
                  <a:srgbClr val="252525"/>
                </a:solidFill>
                <a:latin typeface="Calibri Light"/>
                <a:cs typeface="Calibri Light"/>
              </a:rPr>
              <a:t>BSF </a:t>
            </a:r>
            <a:r>
              <a:rPr sz="6000" spc="-75" dirty="0">
                <a:solidFill>
                  <a:srgbClr val="252525"/>
                </a:solidFill>
                <a:latin typeface="Calibri Light"/>
                <a:cs typeface="Calibri Light"/>
              </a:rPr>
              <a:t>dengan </a:t>
            </a:r>
            <a:r>
              <a:rPr sz="6000" spc="-13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6000" spc="-105" dirty="0">
                <a:solidFill>
                  <a:srgbClr val="252525"/>
                </a:solidFill>
                <a:latin typeface="Calibri Light"/>
                <a:cs typeface="Calibri Light"/>
              </a:rPr>
              <a:t>Pakan</a:t>
            </a:r>
            <a:r>
              <a:rPr sz="600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6000" spc="-55" dirty="0" err="1">
                <a:solidFill>
                  <a:srgbClr val="252525"/>
                </a:solidFill>
                <a:latin typeface="Calibri Light"/>
                <a:cs typeface="Calibri Light"/>
              </a:rPr>
              <a:t>Sampah</a:t>
            </a:r>
            <a:r>
              <a:rPr sz="600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6000" spc="-85" dirty="0" err="1">
                <a:solidFill>
                  <a:srgbClr val="252525"/>
                </a:solidFill>
                <a:latin typeface="Calibri Light"/>
                <a:cs typeface="Calibri Light"/>
              </a:rPr>
              <a:t>Organik</a:t>
            </a:r>
            <a:endParaRPr lang="en-GB" sz="6000" spc="-85" dirty="0">
              <a:solidFill>
                <a:srgbClr val="252525"/>
              </a:solidFill>
              <a:latin typeface="Calibri Light"/>
              <a:cs typeface="Calibri Light"/>
            </a:endParaRPr>
          </a:p>
          <a:p>
            <a:pPr lvl="0" algn="ctr">
              <a:spcBef>
                <a:spcPts val="245"/>
              </a:spcBef>
            </a:pPr>
            <a:r>
              <a:rPr lang="en-GB" sz="2000" spc="-85" dirty="0">
                <a:solidFill>
                  <a:srgbClr val="252525"/>
                </a:solidFill>
                <a:latin typeface="Calibri Light"/>
                <a:cs typeface="Calibri Light"/>
              </a:rPr>
              <a:t>Oleh: </a:t>
            </a:r>
          </a:p>
          <a:p>
            <a:pPr lvl="0" algn="ctr">
              <a:spcBef>
                <a:spcPts val="245"/>
              </a:spcBef>
            </a:pPr>
            <a:r>
              <a:rPr lang="en-GB" sz="2000" spc="-85" dirty="0">
                <a:solidFill>
                  <a:srgbClr val="252525"/>
                </a:solidFill>
                <a:latin typeface="Calibri Light"/>
                <a:cs typeface="Calibri Light"/>
              </a:rPr>
              <a:t>Tim </a:t>
            </a:r>
            <a:r>
              <a:rPr lang="en-GB" sz="2000" spc="-85" dirty="0" err="1">
                <a:solidFill>
                  <a:srgbClr val="252525"/>
                </a:solidFill>
                <a:latin typeface="Calibri Light"/>
                <a:cs typeface="Calibri Light"/>
              </a:rPr>
              <a:t>Pengajar</a:t>
            </a:r>
            <a:r>
              <a:rPr lang="en-GB" sz="200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</a:p>
          <a:p>
            <a:pPr lvl="0" algn="ctr">
              <a:spcBef>
                <a:spcPts val="245"/>
              </a:spcBef>
            </a:pPr>
            <a:r>
              <a:rPr lang="en-GB" sz="2000" spc="-85" dirty="0">
                <a:solidFill>
                  <a:srgbClr val="252525"/>
                </a:solidFill>
                <a:latin typeface="Calibri Light"/>
                <a:cs typeface="Calibri Light"/>
              </a:rPr>
              <a:t>BPLHK </a:t>
            </a:r>
            <a:r>
              <a:rPr lang="en-GB" sz="2000" spc="-85" dirty="0" err="1">
                <a:solidFill>
                  <a:srgbClr val="252525"/>
                </a:solidFill>
                <a:latin typeface="Calibri Light"/>
                <a:cs typeface="Calibri Light"/>
              </a:rPr>
              <a:t>Pematangsiantar</a:t>
            </a:r>
            <a:endParaRPr lang="en-GB" sz="2000" spc="-85" dirty="0">
              <a:solidFill>
                <a:srgbClr val="252525"/>
              </a:solidFill>
              <a:latin typeface="Calibri Light"/>
              <a:cs typeface="Calibri Light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F1D1C31-986D-4B38-933E-BC6BC1DD22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9753" y="687092"/>
            <a:ext cx="7116648" cy="100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2400" spc="-5" dirty="0"/>
              <a:t>Balai </a:t>
            </a:r>
            <a:r>
              <a:rPr lang="en-US" sz="2400" spc="-5" dirty="0" err="1"/>
              <a:t>PElatIHAN</a:t>
            </a:r>
            <a:r>
              <a:rPr lang="en-US" sz="2400" spc="-5" dirty="0"/>
              <a:t> </a:t>
            </a:r>
            <a:r>
              <a:rPr lang="en-US" sz="2400" spc="-5" dirty="0" err="1"/>
              <a:t>Lingkungan</a:t>
            </a:r>
            <a:r>
              <a:rPr lang="en-US" sz="2400" spc="-5" dirty="0"/>
              <a:t> </a:t>
            </a:r>
            <a:r>
              <a:rPr lang="en-US" sz="2400" spc="-5" dirty="0" err="1"/>
              <a:t>Hidup</a:t>
            </a:r>
            <a:r>
              <a:rPr lang="en-US" sz="2400" spc="-5" dirty="0"/>
              <a:t> dan </a:t>
            </a:r>
            <a:r>
              <a:rPr lang="en-US" sz="2400" spc="-5" dirty="0" err="1"/>
              <a:t>Kehutanan</a:t>
            </a:r>
            <a:r>
              <a:rPr lang="en-US" sz="2400" spc="-5" dirty="0"/>
              <a:t> </a:t>
            </a:r>
            <a:r>
              <a:rPr lang="en-US" sz="2400" spc="-5" dirty="0" err="1"/>
              <a:t>Pematangsiantar</a:t>
            </a:r>
            <a:endParaRPr lang="en-US" sz="2400" dirty="0"/>
          </a:p>
        </p:txBody>
      </p:sp>
      <p:pic>
        <p:nvPicPr>
          <p:cNvPr id="11" name="image31.jpeg">
            <a:extLst>
              <a:ext uri="{FF2B5EF4-FFF2-40B4-BE49-F238E27FC236}">
                <a16:creationId xmlns:a16="http://schemas.microsoft.com/office/drawing/2014/main" id="{569F8C1C-1B27-4B18-BB37-888741DA07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0" y="4191000"/>
            <a:ext cx="2448000" cy="2301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ject 6">
            <a:extLst>
              <a:ext uri="{FF2B5EF4-FFF2-40B4-BE49-F238E27FC236}">
                <a16:creationId xmlns:a16="http://schemas.microsoft.com/office/drawing/2014/main" id="{16E83878-11BA-44B9-8388-89854E1BBE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762000"/>
            <a:ext cx="1008380" cy="10083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904740"/>
            <a:ext cx="252095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5" dirty="0"/>
              <a:t>Cluster</a:t>
            </a:r>
            <a:r>
              <a:rPr sz="3800" spc="-100" dirty="0"/>
              <a:t> </a:t>
            </a:r>
            <a:r>
              <a:rPr sz="3800" spc="-65" dirty="0"/>
              <a:t>Telur</a:t>
            </a: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494030" y="4043060"/>
            <a:ext cx="1158875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sz="2700" b="1" spc="-5" dirty="0">
                <a:latin typeface="Calibri"/>
                <a:cs typeface="Calibri"/>
              </a:rPr>
              <a:t>m</a:t>
            </a:r>
            <a:r>
              <a:rPr sz="2700" b="1" spc="-10" dirty="0">
                <a:latin typeface="Calibri"/>
                <a:cs typeface="Calibri"/>
              </a:rPr>
              <a:t>pu</a:t>
            </a:r>
            <a:r>
              <a:rPr sz="2700" b="1" spc="-40" dirty="0">
                <a:latin typeface="Calibri"/>
                <a:cs typeface="Calibri"/>
              </a:rPr>
              <a:t>k</a:t>
            </a:r>
            <a:r>
              <a:rPr sz="2700" b="1" dirty="0">
                <a:latin typeface="Calibri"/>
                <a:cs typeface="Calibri"/>
              </a:rPr>
              <a:t>an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619" y="3014979"/>
            <a:ext cx="1442720" cy="23418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1330" y="1638046"/>
            <a:ext cx="11082655" cy="471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Calibri"/>
                <a:cs typeface="Calibri"/>
              </a:rPr>
              <a:t>Satu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Cluster</a:t>
            </a:r>
            <a:r>
              <a:rPr sz="2700" b="1" spc="50" dirty="0">
                <a:latin typeface="Calibri"/>
                <a:cs typeface="Calibri"/>
              </a:rPr>
              <a:t> </a:t>
            </a:r>
            <a:r>
              <a:rPr sz="2700" b="1" spc="-55" dirty="0">
                <a:latin typeface="Calibri"/>
                <a:cs typeface="Calibri"/>
              </a:rPr>
              <a:t>Telur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merupakan</a:t>
            </a:r>
            <a:r>
              <a:rPr sz="2700" b="1" spc="5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kumpulan</a:t>
            </a:r>
            <a:r>
              <a:rPr sz="2700" b="1" spc="5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telur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yang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dihasilan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oleh 1 </a:t>
            </a:r>
            <a:r>
              <a:rPr sz="2700" b="1" spc="-20" dirty="0">
                <a:latin typeface="Calibri"/>
                <a:cs typeface="Calibri"/>
              </a:rPr>
              <a:t>ekor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lalat 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betina.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Isi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1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Cluster</a:t>
            </a:r>
            <a:r>
              <a:rPr sz="2700" b="1" spc="5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sekitar </a:t>
            </a:r>
            <a:r>
              <a:rPr sz="2700" b="1" spc="-10" dirty="0">
                <a:latin typeface="Calibri"/>
                <a:cs typeface="Calibri"/>
              </a:rPr>
              <a:t>500</a:t>
            </a:r>
            <a:r>
              <a:rPr sz="2700" b="1" dirty="0">
                <a:latin typeface="Calibri"/>
                <a:cs typeface="Calibri"/>
              </a:rPr>
              <a:t> s/d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900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55" dirty="0">
                <a:latin typeface="Calibri"/>
                <a:cs typeface="Calibri"/>
              </a:rPr>
              <a:t>telur.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1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gram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telur</a:t>
            </a:r>
            <a:r>
              <a:rPr sz="2700" b="1" spc="4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terdiri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antara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14</a:t>
            </a:r>
            <a:r>
              <a:rPr sz="2700" b="1" dirty="0">
                <a:latin typeface="Calibri"/>
                <a:cs typeface="Calibri"/>
              </a:rPr>
              <a:t> s/d</a:t>
            </a: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b="1" spc="-5" dirty="0">
                <a:latin typeface="Calibri"/>
                <a:cs typeface="Calibri"/>
              </a:rPr>
              <a:t>30</a:t>
            </a:r>
            <a:r>
              <a:rPr sz="2700" b="1" spc="-40" dirty="0">
                <a:latin typeface="Calibri"/>
                <a:cs typeface="Calibri"/>
              </a:rPr>
              <a:t> </a:t>
            </a:r>
            <a:r>
              <a:rPr sz="2700" b="1" spc="-45" dirty="0">
                <a:latin typeface="Calibri"/>
                <a:cs typeface="Calibri"/>
              </a:rPr>
              <a:t>cluster.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Calibri"/>
              <a:cs typeface="Calibri"/>
            </a:endParaRPr>
          </a:p>
          <a:p>
            <a:pPr marL="1822450" marR="5628640">
              <a:lnSpc>
                <a:spcPct val="100000"/>
              </a:lnSpc>
              <a:spcBef>
                <a:spcPts val="5"/>
              </a:spcBef>
            </a:pPr>
            <a:r>
              <a:rPr sz="2700" b="1" spc="-5" dirty="0">
                <a:latin typeface="Calibri"/>
                <a:cs typeface="Calibri"/>
              </a:rPr>
              <a:t>Media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55" dirty="0">
                <a:latin typeface="Calibri"/>
                <a:cs typeface="Calibri"/>
              </a:rPr>
              <a:t>Telur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yang </a:t>
            </a:r>
            <a:r>
              <a:rPr sz="2700" b="1" spc="-5" dirty="0">
                <a:latin typeface="Calibri"/>
                <a:cs typeface="Calibri"/>
              </a:rPr>
              <a:t>biasa 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digunakan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seperti</a:t>
            </a:r>
            <a:r>
              <a:rPr sz="2700" b="1" spc="-10" dirty="0">
                <a:latin typeface="Calibri"/>
                <a:cs typeface="Calibri"/>
              </a:rPr>
              <a:t> celah 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tumpukan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kayu,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celah 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potongan</a:t>
            </a:r>
            <a:r>
              <a:rPr sz="2700" b="1" spc="-8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dus,infarboard.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 dirty="0">
              <a:latin typeface="Calibri"/>
              <a:cs typeface="Calibri"/>
            </a:endParaRPr>
          </a:p>
          <a:p>
            <a:pPr marL="12700" marR="2698115">
              <a:lnSpc>
                <a:spcPct val="119800"/>
              </a:lnSpc>
              <a:spcBef>
                <a:spcPts val="5"/>
              </a:spcBef>
            </a:pPr>
            <a:r>
              <a:rPr sz="2700" b="1" spc="-55" dirty="0">
                <a:latin typeface="Calibri"/>
                <a:cs typeface="Calibri"/>
              </a:rPr>
              <a:t>Telur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akan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menetas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menjadi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baby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larva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di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hari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40" dirty="0">
                <a:latin typeface="Calibri"/>
                <a:cs typeface="Calibri"/>
              </a:rPr>
              <a:t>ke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3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sd </a:t>
            </a:r>
            <a:r>
              <a:rPr sz="2700" b="1" spc="-40" dirty="0">
                <a:latin typeface="Calibri"/>
                <a:cs typeface="Calibri"/>
              </a:rPr>
              <a:t>ke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4. </a:t>
            </a:r>
            <a:r>
              <a:rPr sz="2700" b="1" spc="-59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Hari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pertama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menetas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ukuran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larva sekitar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1 mm.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12700" algn="r">
              <a:spcBef>
                <a:spcPts val="100"/>
              </a:spcBef>
            </a:pPr>
            <a:r>
              <a:rPr lang="en-GB" spc="-20">
                <a:solidFill>
                  <a:srgbClr val="FFFFFF"/>
                </a:solidFill>
              </a:rPr>
              <a:t>Cara</a:t>
            </a:r>
            <a:r>
              <a:rPr lang="en-GB" spc="-35">
                <a:solidFill>
                  <a:srgbClr val="FFFFFF"/>
                </a:solidFill>
              </a:rPr>
              <a:t> </a:t>
            </a:r>
            <a:r>
              <a:rPr lang="en-GB" spc="-5">
                <a:solidFill>
                  <a:srgbClr val="FFFFFF"/>
                </a:solidFill>
              </a:rPr>
              <a:t>Membuat</a:t>
            </a:r>
            <a:r>
              <a:rPr lang="en-GB" spc="-55">
                <a:solidFill>
                  <a:srgbClr val="FFFFFF"/>
                </a:solidFill>
              </a:rPr>
              <a:t> </a:t>
            </a:r>
            <a:r>
              <a:rPr lang="en-GB" spc="-5">
                <a:solidFill>
                  <a:srgbClr val="FFFFFF"/>
                </a:solidFill>
              </a:rPr>
              <a:t>Media</a:t>
            </a:r>
            <a:r>
              <a:rPr lang="en-GB" spc="-10">
                <a:solidFill>
                  <a:srgbClr val="FFFFFF"/>
                </a:solidFill>
              </a:rPr>
              <a:t> </a:t>
            </a:r>
            <a:r>
              <a:rPr lang="en-GB" spc="-15">
                <a:solidFill>
                  <a:srgbClr val="FFFFFF"/>
                </a:solidFill>
              </a:rPr>
              <a:t>Penetasan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  <a:prstGeom prst="rect">
            <a:avLst/>
          </a:prstGeom>
        </p:spPr>
        <p:txBody>
          <a:bodyPr vert="horz" lIns="0" tIns="97155" rIns="0" bIns="0" rtlCol="0" anchor="ctr">
            <a:normAutofit/>
          </a:bodyPr>
          <a:lstStyle/>
          <a:p>
            <a:pPr marL="165735">
              <a:spcBef>
                <a:spcPts val="765"/>
              </a:spcBef>
            </a:pPr>
            <a:r>
              <a:rPr b="1" dirty="0">
                <a:latin typeface="Calibri"/>
                <a:cs typeface="Calibri"/>
              </a:rPr>
              <a:t>Bahan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yang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diperlukan</a:t>
            </a:r>
            <a:r>
              <a:rPr b="1" spc="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dalam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membuat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media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penetasan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telur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per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5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gram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:</a:t>
            </a:r>
            <a:endParaRPr lang="en-GB" b="1">
              <a:latin typeface="Calibri"/>
              <a:cs typeface="Calibri"/>
            </a:endParaRPr>
          </a:p>
          <a:p>
            <a:pPr marL="681355" indent="-516255">
              <a:spcBef>
                <a:spcPts val="660"/>
              </a:spcBef>
              <a:buAutoNum type="arabicPeriod"/>
              <a:tabLst>
                <a:tab pos="681355" algn="l"/>
                <a:tab pos="681990" algn="l"/>
              </a:tabLst>
            </a:pPr>
            <a:r>
              <a:rPr b="1" spc="-55" dirty="0">
                <a:latin typeface="Calibri"/>
                <a:cs typeface="Calibri"/>
              </a:rPr>
              <a:t>Telur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BSF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5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gram</a:t>
            </a:r>
            <a:endParaRPr lang="en-GB" b="1" spc="-20">
              <a:latin typeface="Calibri"/>
              <a:cs typeface="Calibri"/>
            </a:endParaRPr>
          </a:p>
          <a:p>
            <a:pPr marL="681355" indent="-516255">
              <a:spcBef>
                <a:spcPts val="645"/>
              </a:spcBef>
              <a:buAutoNum type="arabicPeriod"/>
              <a:tabLst>
                <a:tab pos="681355" algn="l"/>
                <a:tab pos="681990" algn="l"/>
              </a:tabLst>
            </a:pPr>
            <a:r>
              <a:rPr b="1" spc="-20" dirty="0">
                <a:latin typeface="Calibri"/>
                <a:cs typeface="Calibri"/>
              </a:rPr>
              <a:t>Box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ukuran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60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X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40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cm</a:t>
            </a:r>
            <a:endParaRPr lang="en-GB" b="1" spc="-5">
              <a:latin typeface="Calibri"/>
              <a:cs typeface="Calibri"/>
            </a:endParaRPr>
          </a:p>
          <a:p>
            <a:pPr marL="681355" indent="-516255">
              <a:spcBef>
                <a:spcPts val="660"/>
              </a:spcBef>
              <a:buAutoNum type="arabicPeriod"/>
              <a:tabLst>
                <a:tab pos="681355" algn="l"/>
                <a:tab pos="681990" algn="l"/>
              </a:tabLst>
            </a:pPr>
            <a:r>
              <a:rPr b="1" spc="-5" dirty="0">
                <a:latin typeface="Calibri"/>
                <a:cs typeface="Calibri"/>
              </a:rPr>
              <a:t>Dedak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(pakan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ayam)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2.5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kg</a:t>
            </a:r>
            <a:endParaRPr lang="en-GB" b="1">
              <a:latin typeface="Calibri"/>
              <a:cs typeface="Calibri"/>
            </a:endParaRPr>
          </a:p>
          <a:p>
            <a:pPr marL="681355" indent="-516255">
              <a:spcBef>
                <a:spcPts val="640"/>
              </a:spcBef>
              <a:buAutoNum type="arabicPeriod"/>
              <a:tabLst>
                <a:tab pos="681355" algn="l"/>
                <a:tab pos="681990" algn="l"/>
              </a:tabLst>
            </a:pPr>
            <a:r>
              <a:rPr b="1" dirty="0">
                <a:latin typeface="Calibri"/>
                <a:cs typeface="Calibri"/>
              </a:rPr>
              <a:t>Air</a:t>
            </a:r>
            <a:endParaRPr lang="en-GB" b="1">
              <a:latin typeface="Calibri"/>
              <a:cs typeface="Calibri"/>
            </a:endParaRPr>
          </a:p>
          <a:p>
            <a:pPr marL="681355" indent="-516255">
              <a:spcBef>
                <a:spcPts val="640"/>
              </a:spcBef>
              <a:buAutoNum type="arabicPeriod"/>
              <a:tabLst>
                <a:tab pos="681355" algn="l"/>
                <a:tab pos="681990" algn="l"/>
              </a:tabLst>
            </a:pPr>
            <a:r>
              <a:rPr b="1" spc="-20" dirty="0">
                <a:latin typeface="Calibri"/>
                <a:cs typeface="Calibri"/>
              </a:rPr>
              <a:t>Kawat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pengatur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jarak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ketinggian</a:t>
            </a:r>
            <a:endParaRPr lang="en-GB" b="1" spc="-15">
              <a:latin typeface="Calibri"/>
              <a:cs typeface="Calibri"/>
            </a:endParaRPr>
          </a:p>
          <a:p>
            <a:pPr marL="165735" marR="5080">
              <a:spcBef>
                <a:spcPts val="665"/>
              </a:spcBef>
            </a:pPr>
            <a:r>
              <a:rPr b="1" spc="-5" dirty="0">
                <a:latin typeface="Calibri"/>
                <a:cs typeface="Calibri"/>
              </a:rPr>
              <a:t>Dedak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yang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dicampur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air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diletakkan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dibagian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tengah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wadah.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55" dirty="0">
                <a:latin typeface="Calibri"/>
                <a:cs typeface="Calibri"/>
              </a:rPr>
              <a:t>Telur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di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atas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media </a:t>
            </a:r>
            <a:r>
              <a:rPr b="1" spc="-59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dengan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kawat </a:t>
            </a:r>
            <a:r>
              <a:rPr b="1" spc="-10" dirty="0">
                <a:latin typeface="Calibri"/>
                <a:cs typeface="Calibri"/>
              </a:rPr>
              <a:t>sebagai </a:t>
            </a:r>
            <a:r>
              <a:rPr b="1" spc="-15" dirty="0">
                <a:latin typeface="Calibri"/>
                <a:cs typeface="Calibri"/>
              </a:rPr>
              <a:t>pengatur</a:t>
            </a:r>
            <a:r>
              <a:rPr b="1" spc="3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ketinggian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sekitar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3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cm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dari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atas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media.</a:t>
            </a:r>
            <a:endParaRPr lang="en-GB" b="1" spc="-5">
              <a:latin typeface="Calibri"/>
              <a:cs typeface="Calibri"/>
            </a:endParaRPr>
          </a:p>
          <a:p>
            <a:pPr marL="165735" marR="382905"/>
            <a:r>
              <a:rPr b="1" spc="-10" dirty="0">
                <a:latin typeface="Calibri"/>
                <a:cs typeface="Calibri"/>
              </a:rPr>
              <a:t>Kemudian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sekeliling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media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basah,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ditaburkan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dedak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kering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supaya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larva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yang </a:t>
            </a:r>
            <a:r>
              <a:rPr b="1" spc="-59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menetas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tidak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50" dirty="0">
                <a:latin typeface="Calibri"/>
                <a:cs typeface="Calibri"/>
              </a:rPr>
              <a:t>kabur.</a:t>
            </a:r>
            <a:endParaRPr lang="en-GB" b="1" spc="-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962" y="914400"/>
            <a:ext cx="108413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15" dirty="0">
                <a:solidFill>
                  <a:srgbClr val="000000"/>
                </a:solidFill>
              </a:rPr>
              <a:t>Setelah</a:t>
            </a:r>
            <a:r>
              <a:rPr sz="2700" spc="10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usia</a:t>
            </a:r>
            <a:r>
              <a:rPr sz="2700" spc="15" dirty="0">
                <a:solidFill>
                  <a:srgbClr val="000000"/>
                </a:solidFill>
              </a:rPr>
              <a:t> </a:t>
            </a:r>
            <a:r>
              <a:rPr sz="2700" spc="-10" dirty="0">
                <a:solidFill>
                  <a:srgbClr val="000000"/>
                </a:solidFill>
              </a:rPr>
              <a:t>penetasan</a:t>
            </a:r>
            <a:r>
              <a:rPr sz="2700" spc="35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sekitar </a:t>
            </a:r>
            <a:r>
              <a:rPr sz="2700" dirty="0">
                <a:solidFill>
                  <a:srgbClr val="000000"/>
                </a:solidFill>
              </a:rPr>
              <a:t>7</a:t>
            </a:r>
            <a:r>
              <a:rPr sz="2700" spc="5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hari</a:t>
            </a:r>
            <a:r>
              <a:rPr sz="2700" spc="15" dirty="0">
                <a:solidFill>
                  <a:srgbClr val="00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</a:rPr>
              <a:t>,</a:t>
            </a:r>
            <a:r>
              <a:rPr sz="2700" spc="15" dirty="0">
                <a:solidFill>
                  <a:srgbClr val="000000"/>
                </a:solidFill>
              </a:rPr>
              <a:t> </a:t>
            </a:r>
            <a:r>
              <a:rPr sz="2700" spc="-10" dirty="0">
                <a:solidFill>
                  <a:srgbClr val="000000"/>
                </a:solidFill>
              </a:rPr>
              <a:t>baby</a:t>
            </a:r>
            <a:r>
              <a:rPr sz="2700" spc="5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larva</a:t>
            </a:r>
            <a:r>
              <a:rPr sz="2700" spc="25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bisa</a:t>
            </a:r>
            <a:r>
              <a:rPr sz="2700" spc="15" dirty="0">
                <a:solidFill>
                  <a:srgbClr val="000000"/>
                </a:solidFill>
              </a:rPr>
              <a:t> </a:t>
            </a:r>
            <a:r>
              <a:rPr sz="2700" spc="-10" dirty="0">
                <a:solidFill>
                  <a:srgbClr val="000000"/>
                </a:solidFill>
              </a:rPr>
              <a:t>dipindahkan</a:t>
            </a:r>
            <a:r>
              <a:rPr sz="2700" spc="75" dirty="0">
                <a:solidFill>
                  <a:srgbClr val="000000"/>
                </a:solidFill>
              </a:rPr>
              <a:t> </a:t>
            </a:r>
            <a:r>
              <a:rPr sz="2700" spc="-40" dirty="0">
                <a:solidFill>
                  <a:srgbClr val="000000"/>
                </a:solidFill>
              </a:rPr>
              <a:t>ke</a:t>
            </a:r>
            <a:r>
              <a:rPr sz="2700" spc="10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media </a:t>
            </a:r>
            <a:r>
              <a:rPr sz="2700" spc="-595" dirty="0">
                <a:solidFill>
                  <a:srgbClr val="000000"/>
                </a:solidFill>
              </a:rPr>
              <a:t> </a:t>
            </a:r>
            <a:r>
              <a:rPr sz="2700" spc="-10" dirty="0">
                <a:solidFill>
                  <a:srgbClr val="000000"/>
                </a:solidFill>
              </a:rPr>
              <a:t>pembesaran</a:t>
            </a:r>
            <a:r>
              <a:rPr sz="2700" spc="25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dan</a:t>
            </a:r>
            <a:r>
              <a:rPr sz="2700" spc="20" dirty="0">
                <a:solidFill>
                  <a:srgbClr val="00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</a:rPr>
              <a:t>siap</a:t>
            </a:r>
            <a:r>
              <a:rPr sz="2700" spc="-20" dirty="0">
                <a:solidFill>
                  <a:srgbClr val="000000"/>
                </a:solidFill>
              </a:rPr>
              <a:t> </a:t>
            </a:r>
            <a:r>
              <a:rPr sz="2700" spc="-10" dirty="0">
                <a:solidFill>
                  <a:srgbClr val="000000"/>
                </a:solidFill>
              </a:rPr>
              <a:t>diberikan</a:t>
            </a:r>
            <a:r>
              <a:rPr sz="2700" spc="50" dirty="0">
                <a:solidFill>
                  <a:srgbClr val="00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</a:rPr>
              <a:t>sampah</a:t>
            </a:r>
            <a:r>
              <a:rPr sz="2700" spc="5" dirty="0">
                <a:solidFill>
                  <a:srgbClr val="000000"/>
                </a:solidFill>
              </a:rPr>
              <a:t> </a:t>
            </a:r>
            <a:r>
              <a:rPr sz="2700" spc="-15" dirty="0">
                <a:solidFill>
                  <a:srgbClr val="000000"/>
                </a:solidFill>
              </a:rPr>
              <a:t>organik.</a:t>
            </a:r>
            <a:endParaRPr sz="27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8680" y="2166620"/>
            <a:ext cx="47498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440" y="2166620"/>
            <a:ext cx="6413500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5069" y="173862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1800" y="3048000"/>
            <a:ext cx="75558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1">
              <a:lnSpc>
                <a:spcPct val="100000"/>
              </a:lnSpc>
              <a:spcBef>
                <a:spcPts val="100"/>
              </a:spcBef>
              <a:tabLst>
                <a:tab pos="411480" algn="l"/>
              </a:tabLst>
            </a:pPr>
            <a:r>
              <a:rPr lang="en-GB" sz="1800" b="1" spc="-10" dirty="0">
                <a:solidFill>
                  <a:srgbClr val="404040"/>
                </a:solidFill>
                <a:latin typeface="Calibri"/>
                <a:cs typeface="Calibri"/>
              </a:rPr>
              <a:t>3.3 </a:t>
            </a:r>
            <a:r>
              <a:rPr sz="1800" b="1" spc="-10" dirty="0" err="1">
                <a:solidFill>
                  <a:srgbClr val="404040"/>
                </a:solidFill>
                <a:latin typeface="Calibri"/>
                <a:cs typeface="Calibri"/>
              </a:rPr>
              <a:t>Pembesaran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Maggot</a:t>
            </a:r>
            <a:r>
              <a:rPr sz="18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BSF</a:t>
            </a:r>
            <a:endParaRPr sz="1800" b="1" dirty="0">
              <a:latin typeface="Calibri"/>
              <a:cs typeface="Calibri"/>
            </a:endParaRPr>
          </a:p>
          <a:p>
            <a:pPr marL="403225" lvl="2">
              <a:lnSpc>
                <a:spcPct val="100000"/>
              </a:lnSpc>
              <a:tabLst>
                <a:tab pos="975994" algn="l"/>
              </a:tabLst>
            </a:pPr>
            <a:r>
              <a:rPr lang="en-GB" sz="1800" b="1" spc="-10" dirty="0">
                <a:solidFill>
                  <a:srgbClr val="404040"/>
                </a:solidFill>
                <a:latin typeface="Calibri"/>
                <a:cs typeface="Calibri"/>
              </a:rPr>
              <a:t>3.3.1 </a:t>
            </a:r>
            <a:r>
              <a:rPr sz="1800" b="1" spc="-10" dirty="0" err="1">
                <a:solidFill>
                  <a:srgbClr val="404040"/>
                </a:solidFill>
                <a:latin typeface="Calibri"/>
                <a:cs typeface="Calibri"/>
              </a:rPr>
              <a:t>Pembuatan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Biopond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untuk</a:t>
            </a:r>
            <a:r>
              <a:rPr sz="18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Maggot</a:t>
            </a:r>
            <a:r>
              <a:rPr sz="18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BSF</a:t>
            </a:r>
            <a:endParaRPr sz="1800" b="1" dirty="0">
              <a:latin typeface="Calibri"/>
              <a:cs typeface="Calibri"/>
            </a:endParaRPr>
          </a:p>
          <a:p>
            <a:pPr marL="403225" lvl="2">
              <a:lnSpc>
                <a:spcPct val="100000"/>
              </a:lnSpc>
              <a:tabLst>
                <a:tab pos="974725" algn="l"/>
              </a:tabLst>
            </a:pPr>
            <a:r>
              <a:rPr lang="en-GB" sz="1800" b="1" spc="-10" dirty="0">
                <a:solidFill>
                  <a:srgbClr val="404040"/>
                </a:solidFill>
                <a:latin typeface="Calibri"/>
                <a:cs typeface="Calibri"/>
              </a:rPr>
              <a:t>3.3.2 </a:t>
            </a:r>
            <a:r>
              <a:rPr sz="1800" b="1" spc="-10" dirty="0" err="1">
                <a:solidFill>
                  <a:srgbClr val="404040"/>
                </a:solidFill>
                <a:latin typeface="Calibri"/>
                <a:cs typeface="Calibri"/>
              </a:rPr>
              <a:t>Pembesaran</a:t>
            </a:r>
            <a:r>
              <a:rPr sz="18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Maggot</a:t>
            </a:r>
            <a:r>
              <a:rPr sz="18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BSF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18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Pemberian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Pakan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untuk</a:t>
            </a:r>
            <a:r>
              <a:rPr sz="18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Maggot</a:t>
            </a:r>
            <a:endParaRPr sz="1800" b="1" dirty="0">
              <a:latin typeface="Calibri"/>
              <a:cs typeface="Calibri"/>
            </a:endParaRPr>
          </a:p>
          <a:p>
            <a:pPr marL="403225" lvl="2">
              <a:lnSpc>
                <a:spcPct val="100000"/>
              </a:lnSpc>
              <a:tabLst>
                <a:tab pos="975994" algn="l"/>
              </a:tabLst>
            </a:pPr>
            <a:r>
              <a:rPr lang="en-GB" sz="1800" b="1" spc="-15" dirty="0">
                <a:solidFill>
                  <a:srgbClr val="404040"/>
                </a:solidFill>
                <a:latin typeface="Calibri"/>
                <a:cs typeface="Calibri"/>
              </a:rPr>
              <a:t>3.3.3 </a:t>
            </a:r>
            <a:r>
              <a:rPr sz="1800" b="1" spc="-15" dirty="0" err="1">
                <a:solidFill>
                  <a:srgbClr val="404040"/>
                </a:solidFill>
                <a:latin typeface="Calibri"/>
                <a:cs typeface="Calibri"/>
              </a:rPr>
              <a:t>pengurangan</a:t>
            </a:r>
            <a:r>
              <a:rPr sz="1800" b="1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media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sisa/bekas</a:t>
            </a:r>
            <a:r>
              <a:rPr sz="18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maggot</a:t>
            </a:r>
            <a:r>
              <a:rPr sz="18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(kasgot)</a:t>
            </a:r>
            <a:endParaRPr sz="18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/>
              <a:t>Media Pembesaran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4128" y="1752600"/>
            <a:ext cx="8018271" cy="45567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12700" marR="14097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b="1" spc="-15" dirty="0" err="1"/>
              <a:t>Pembesaran</a:t>
            </a:r>
            <a:r>
              <a:rPr lang="en-US" b="1" spc="10" dirty="0"/>
              <a:t> </a:t>
            </a:r>
            <a:r>
              <a:rPr lang="en-US" b="1" spc="-5" dirty="0"/>
              <a:t>maggot</a:t>
            </a:r>
            <a:r>
              <a:rPr lang="en-US" b="1" spc="-20" dirty="0"/>
              <a:t> </a:t>
            </a:r>
            <a:r>
              <a:rPr lang="en-US" b="1" dirty="0"/>
              <a:t>BSF </a:t>
            </a:r>
            <a:r>
              <a:rPr lang="en-US" b="1" spc="-5" dirty="0" err="1"/>
              <a:t>dimulai</a:t>
            </a:r>
            <a:r>
              <a:rPr lang="en-US" b="1" spc="25" dirty="0"/>
              <a:t> </a:t>
            </a:r>
            <a:r>
              <a:rPr lang="en-US" b="1" dirty="0" err="1"/>
              <a:t>sejak</a:t>
            </a:r>
            <a:r>
              <a:rPr lang="en-US" b="1" spc="15" dirty="0"/>
              <a:t> </a:t>
            </a:r>
            <a:r>
              <a:rPr lang="en-US" b="1" spc="-10" dirty="0"/>
              <a:t>baby</a:t>
            </a:r>
            <a:r>
              <a:rPr lang="en-US" b="1" spc="5" dirty="0"/>
              <a:t> </a:t>
            </a:r>
            <a:r>
              <a:rPr lang="en-US" b="1" spc="-5" dirty="0"/>
              <a:t>larva</a:t>
            </a:r>
            <a:r>
              <a:rPr lang="en-US" b="1" spc="20" dirty="0"/>
              <a:t> </a:t>
            </a:r>
            <a:r>
              <a:rPr lang="en-US" b="1" spc="-5" dirty="0" err="1"/>
              <a:t>sudah</a:t>
            </a:r>
            <a:r>
              <a:rPr lang="en-US" b="1" spc="30" dirty="0"/>
              <a:t> </a:t>
            </a:r>
            <a:r>
              <a:rPr lang="en-US" b="1" spc="-10" dirty="0" err="1"/>
              <a:t>berumur</a:t>
            </a:r>
            <a:r>
              <a:rPr lang="en-US" b="1" spc="30" dirty="0"/>
              <a:t> </a:t>
            </a:r>
            <a:r>
              <a:rPr lang="en-US" b="1" spc="-5" dirty="0" err="1"/>
              <a:t>sekitar</a:t>
            </a:r>
            <a:r>
              <a:rPr lang="en-US" b="1" spc="-5" dirty="0"/>
              <a:t> </a:t>
            </a:r>
            <a:r>
              <a:rPr lang="en-US" b="1" dirty="0"/>
              <a:t>1 </a:t>
            </a:r>
            <a:r>
              <a:rPr lang="en-US" b="1" spc="5" dirty="0"/>
              <a:t> </a:t>
            </a:r>
            <a:r>
              <a:rPr lang="en-US" b="1" spc="-5" dirty="0" err="1"/>
              <a:t>minggu</a:t>
            </a:r>
            <a:r>
              <a:rPr lang="en-US" b="1" spc="-5" dirty="0"/>
              <a:t>,</a:t>
            </a:r>
            <a:r>
              <a:rPr lang="en-US" b="1" spc="5" dirty="0"/>
              <a:t> </a:t>
            </a:r>
            <a:r>
              <a:rPr lang="en-US" b="1" spc="-15" dirty="0" err="1"/>
              <a:t>kemudian</a:t>
            </a:r>
            <a:r>
              <a:rPr lang="en-US" b="1" spc="45" dirty="0"/>
              <a:t> </a:t>
            </a:r>
            <a:r>
              <a:rPr lang="en-US" b="1" spc="-5" dirty="0"/>
              <a:t>larva</a:t>
            </a:r>
            <a:r>
              <a:rPr lang="en-US" b="1" spc="15" dirty="0"/>
              <a:t> </a:t>
            </a:r>
            <a:r>
              <a:rPr lang="en-US" b="1" spc="-5" dirty="0" err="1"/>
              <a:t>dipindahan</a:t>
            </a:r>
            <a:r>
              <a:rPr lang="en-US" b="1" spc="45" dirty="0"/>
              <a:t> </a:t>
            </a:r>
            <a:r>
              <a:rPr lang="en-US" b="1" spc="-5" dirty="0" err="1"/>
              <a:t>dari</a:t>
            </a:r>
            <a:r>
              <a:rPr lang="en-US" b="1" spc="10" dirty="0"/>
              <a:t> </a:t>
            </a:r>
            <a:r>
              <a:rPr lang="en-US" b="1" spc="-5" dirty="0"/>
              <a:t>media</a:t>
            </a:r>
            <a:r>
              <a:rPr lang="en-US" b="1" spc="40" dirty="0"/>
              <a:t> </a:t>
            </a:r>
            <a:r>
              <a:rPr lang="en-US" b="1" spc="-10" dirty="0" err="1"/>
              <a:t>penetasan</a:t>
            </a:r>
            <a:r>
              <a:rPr lang="en-US" b="1" spc="10" dirty="0"/>
              <a:t> </a:t>
            </a:r>
            <a:r>
              <a:rPr lang="en-US" b="1" spc="-40" dirty="0" err="1"/>
              <a:t>ke</a:t>
            </a:r>
            <a:r>
              <a:rPr lang="en-US" b="1" spc="10" dirty="0"/>
              <a:t> </a:t>
            </a:r>
            <a:r>
              <a:rPr lang="en-US" b="1" spc="-5" dirty="0"/>
              <a:t>media </a:t>
            </a:r>
            <a:r>
              <a:rPr lang="en-US" b="1" dirty="0"/>
              <a:t> </a:t>
            </a:r>
            <a:r>
              <a:rPr lang="en-US" b="1" spc="-10" dirty="0" err="1"/>
              <a:t>pembesaran</a:t>
            </a:r>
            <a:r>
              <a:rPr lang="en-US" b="1" spc="-10" dirty="0"/>
              <a:t>.</a:t>
            </a:r>
            <a:r>
              <a:rPr lang="en-US" b="1" spc="25" dirty="0"/>
              <a:t> </a:t>
            </a:r>
            <a:r>
              <a:rPr lang="en-US" b="1" spc="-5" dirty="0" err="1"/>
              <a:t>Sebelum</a:t>
            </a:r>
            <a:r>
              <a:rPr lang="en-US" b="1" spc="30" dirty="0"/>
              <a:t> </a:t>
            </a:r>
            <a:r>
              <a:rPr lang="en-US" b="1" spc="-5" dirty="0" err="1"/>
              <a:t>pemindahah</a:t>
            </a:r>
            <a:r>
              <a:rPr lang="en-US" b="1" spc="-5" dirty="0"/>
              <a:t>,</a:t>
            </a:r>
            <a:r>
              <a:rPr lang="en-US" b="1" spc="50" dirty="0"/>
              <a:t> </a:t>
            </a:r>
            <a:r>
              <a:rPr lang="en-US" b="1" spc="-10" dirty="0" err="1"/>
              <a:t>disiapkan</a:t>
            </a:r>
            <a:r>
              <a:rPr lang="en-US" b="1" spc="25" dirty="0"/>
              <a:t> </a:t>
            </a:r>
            <a:r>
              <a:rPr lang="en-US" b="1" spc="-5" dirty="0" err="1"/>
              <a:t>dulu</a:t>
            </a:r>
            <a:r>
              <a:rPr lang="en-US" b="1" spc="30" dirty="0"/>
              <a:t> </a:t>
            </a:r>
            <a:r>
              <a:rPr lang="en-US" b="1" spc="-5" dirty="0"/>
              <a:t>media</a:t>
            </a:r>
            <a:r>
              <a:rPr lang="en-US" b="1" spc="15" dirty="0"/>
              <a:t> </a:t>
            </a:r>
            <a:r>
              <a:rPr lang="en-US" b="1" dirty="0" err="1"/>
              <a:t>dasar</a:t>
            </a:r>
            <a:r>
              <a:rPr lang="en-US" b="1" spc="10" dirty="0"/>
              <a:t> </a:t>
            </a:r>
            <a:r>
              <a:rPr lang="en-US" b="1" spc="-15" dirty="0" err="1"/>
              <a:t>campuran</a:t>
            </a:r>
            <a:r>
              <a:rPr lang="en-US" b="1" spc="-15" dirty="0"/>
              <a:t> </a:t>
            </a:r>
            <a:r>
              <a:rPr lang="en-US" b="1" spc="-10" dirty="0"/>
              <a:t> </a:t>
            </a:r>
            <a:r>
              <a:rPr lang="en-US" b="1" spc="-25" dirty="0" err="1"/>
              <a:t>kotoran</a:t>
            </a:r>
            <a:r>
              <a:rPr lang="en-US" b="1" spc="-15" dirty="0"/>
              <a:t> </a:t>
            </a:r>
            <a:r>
              <a:rPr lang="en-US" b="1" spc="-5" dirty="0" err="1"/>
              <a:t>sapi</a:t>
            </a:r>
            <a:r>
              <a:rPr lang="en-US" b="1" spc="15" dirty="0"/>
              <a:t> </a:t>
            </a:r>
            <a:r>
              <a:rPr lang="en-US" b="1" spc="-20" dirty="0" err="1"/>
              <a:t>kering</a:t>
            </a:r>
            <a:r>
              <a:rPr lang="en-US" b="1" spc="15" dirty="0"/>
              <a:t> </a:t>
            </a:r>
            <a:r>
              <a:rPr lang="en-US" b="1" spc="-5" dirty="0"/>
              <a:t>dan</a:t>
            </a:r>
            <a:r>
              <a:rPr lang="en-US" b="1" spc="35" dirty="0"/>
              <a:t> </a:t>
            </a:r>
            <a:r>
              <a:rPr lang="en-US" b="1" spc="-5" dirty="0" err="1"/>
              <a:t>serbuk</a:t>
            </a:r>
            <a:r>
              <a:rPr lang="en-US" b="1" spc="15" dirty="0"/>
              <a:t> </a:t>
            </a:r>
            <a:r>
              <a:rPr lang="en-US" b="1" spc="-20" dirty="0" err="1"/>
              <a:t>gergaji</a:t>
            </a:r>
            <a:r>
              <a:rPr lang="en-US" b="1" spc="10" dirty="0"/>
              <a:t> </a:t>
            </a:r>
            <a:r>
              <a:rPr lang="en-US" b="1" spc="-10" dirty="0" err="1"/>
              <a:t>untuk</a:t>
            </a:r>
            <a:r>
              <a:rPr lang="en-US" b="1" spc="30" dirty="0"/>
              <a:t> </a:t>
            </a:r>
            <a:r>
              <a:rPr lang="en-US" b="1" spc="-20" dirty="0" err="1"/>
              <a:t>menyerap</a:t>
            </a:r>
            <a:r>
              <a:rPr lang="en-US" b="1" spc="-5" dirty="0"/>
              <a:t> </a:t>
            </a:r>
            <a:r>
              <a:rPr lang="en-US" b="1" spc="-10" dirty="0" err="1"/>
              <a:t>kadar</a:t>
            </a:r>
            <a:r>
              <a:rPr lang="en-US" b="1" spc="30" dirty="0"/>
              <a:t> </a:t>
            </a:r>
            <a:r>
              <a:rPr lang="en-US" b="1" dirty="0"/>
              <a:t>air</a:t>
            </a:r>
            <a:r>
              <a:rPr lang="en-US" b="1" spc="-5" dirty="0"/>
              <a:t> </a:t>
            </a:r>
            <a:r>
              <a:rPr lang="en-US" b="1" spc="-5" dirty="0" err="1"/>
              <a:t>berlebih</a:t>
            </a:r>
            <a:r>
              <a:rPr lang="en-US" b="1" spc="45" dirty="0"/>
              <a:t> </a:t>
            </a:r>
            <a:r>
              <a:rPr lang="en-US" b="1" spc="-5" dirty="0"/>
              <a:t>dan </a:t>
            </a:r>
            <a:r>
              <a:rPr lang="en-US" b="1" spc="-595" dirty="0"/>
              <a:t> </a:t>
            </a:r>
            <a:r>
              <a:rPr lang="en-US" b="1" spc="-10" dirty="0" err="1"/>
              <a:t>menetralisir</a:t>
            </a:r>
            <a:r>
              <a:rPr lang="en-US" b="1" spc="20" dirty="0"/>
              <a:t> </a:t>
            </a:r>
            <a:r>
              <a:rPr lang="en-US" b="1" spc="-5" dirty="0" err="1"/>
              <a:t>bau</a:t>
            </a:r>
            <a:r>
              <a:rPr lang="en-US" b="1" spc="-5" dirty="0"/>
              <a:t>.</a:t>
            </a:r>
            <a:endParaRPr lang="en-US" dirty="0"/>
          </a:p>
          <a:p>
            <a:pPr marL="12700" marR="27940" defTabSz="914400">
              <a:lnSpc>
                <a:spcPct val="90000"/>
              </a:lnSpc>
              <a:spcBef>
                <a:spcPts val="670"/>
              </a:spcBef>
              <a:buClr>
                <a:schemeClr val="accent1"/>
              </a:buClr>
              <a:tabLst>
                <a:tab pos="4758055" algn="l"/>
              </a:tabLst>
            </a:pPr>
            <a:r>
              <a:rPr lang="en-US" b="1" spc="-15" dirty="0"/>
              <a:t>Pada</a:t>
            </a:r>
            <a:r>
              <a:rPr lang="en-US" b="1" spc="15" dirty="0"/>
              <a:t> </a:t>
            </a:r>
            <a:r>
              <a:rPr lang="en-US" b="1" spc="-20" dirty="0" err="1"/>
              <a:t>Fase</a:t>
            </a:r>
            <a:r>
              <a:rPr lang="en-US" b="1" spc="10" dirty="0"/>
              <a:t> </a:t>
            </a:r>
            <a:r>
              <a:rPr lang="en-US" b="1" spc="-10" dirty="0" err="1"/>
              <a:t>pembesaran</a:t>
            </a:r>
            <a:r>
              <a:rPr lang="en-US" b="1" spc="-10" dirty="0"/>
              <a:t>,</a:t>
            </a:r>
            <a:r>
              <a:rPr lang="en-US" b="1" spc="30" dirty="0"/>
              <a:t> </a:t>
            </a:r>
            <a:r>
              <a:rPr lang="en-US" b="1" spc="-5" dirty="0"/>
              <a:t>larva</a:t>
            </a:r>
            <a:r>
              <a:rPr lang="en-US" b="1" spc="-10" dirty="0"/>
              <a:t> </a:t>
            </a:r>
            <a:r>
              <a:rPr lang="en-US" b="1" spc="-5" dirty="0" err="1"/>
              <a:t>sudah</a:t>
            </a:r>
            <a:r>
              <a:rPr lang="en-US" b="1" spc="25" dirty="0"/>
              <a:t> </a:t>
            </a:r>
            <a:r>
              <a:rPr lang="en-US" b="1" spc="-5" dirty="0" err="1"/>
              <a:t>bisa</a:t>
            </a:r>
            <a:r>
              <a:rPr lang="en-US" b="1" spc="15" dirty="0"/>
              <a:t> </a:t>
            </a:r>
            <a:r>
              <a:rPr lang="en-US" b="1" spc="-10" dirty="0" err="1"/>
              <a:t>diberikan</a:t>
            </a:r>
            <a:r>
              <a:rPr lang="en-US" b="1" spc="50" dirty="0"/>
              <a:t> </a:t>
            </a:r>
            <a:r>
              <a:rPr lang="en-US" b="1" spc="-5" dirty="0" err="1"/>
              <a:t>sampah</a:t>
            </a:r>
            <a:r>
              <a:rPr lang="en-US" b="1" spc="10" dirty="0"/>
              <a:t> </a:t>
            </a:r>
            <a:r>
              <a:rPr lang="en-US" b="1" spc="-15" dirty="0" err="1"/>
              <a:t>organik</a:t>
            </a:r>
            <a:r>
              <a:rPr lang="en-US" b="1" spc="5" dirty="0"/>
              <a:t> </a:t>
            </a:r>
            <a:r>
              <a:rPr lang="en-US" b="1" dirty="0" err="1"/>
              <a:t>seperti</a:t>
            </a:r>
            <a:r>
              <a:rPr lang="en-US" b="1" spc="5" dirty="0"/>
              <a:t> </a:t>
            </a:r>
            <a:r>
              <a:rPr lang="en-US" b="1" dirty="0" err="1"/>
              <a:t>sisa</a:t>
            </a:r>
            <a:r>
              <a:rPr lang="en-US" b="1" dirty="0"/>
              <a:t> </a:t>
            </a:r>
            <a:r>
              <a:rPr lang="en-US" b="1" spc="-595" dirty="0"/>
              <a:t> </a:t>
            </a:r>
            <a:r>
              <a:rPr lang="en-US" b="1" spc="-10" dirty="0" err="1"/>
              <a:t>makanan</a:t>
            </a:r>
            <a:r>
              <a:rPr lang="en-US" b="1" spc="-10" dirty="0"/>
              <a:t>,</a:t>
            </a:r>
            <a:r>
              <a:rPr lang="en-US" b="1" spc="40" dirty="0"/>
              <a:t> </a:t>
            </a:r>
            <a:r>
              <a:rPr lang="en-US" b="1" dirty="0" err="1"/>
              <a:t>sampah</a:t>
            </a:r>
            <a:r>
              <a:rPr lang="en-US" b="1" spc="20" dirty="0"/>
              <a:t> </a:t>
            </a:r>
            <a:r>
              <a:rPr lang="en-US" b="1" spc="-5" dirty="0" err="1"/>
              <a:t>buah-buahan</a:t>
            </a:r>
            <a:r>
              <a:rPr lang="en-US" b="1" dirty="0"/>
              <a:t>/</a:t>
            </a:r>
            <a:r>
              <a:rPr lang="en-US" b="1" spc="-15" dirty="0" err="1"/>
              <a:t>sayuran</a:t>
            </a:r>
            <a:r>
              <a:rPr lang="en-US" b="1" spc="-15" dirty="0"/>
              <a:t>,</a:t>
            </a:r>
            <a:r>
              <a:rPr lang="en-US" b="1" spc="10" dirty="0"/>
              <a:t> </a:t>
            </a:r>
            <a:r>
              <a:rPr lang="en-US" b="1" spc="-5" dirty="0" err="1"/>
              <a:t>dll</a:t>
            </a:r>
            <a:r>
              <a:rPr lang="en-US" b="1" spc="-5" dirty="0"/>
              <a:t>.</a:t>
            </a:r>
            <a:endParaRPr lang="en-US" dirty="0"/>
          </a:p>
          <a:p>
            <a:pPr marL="12700" marR="25400" defTabSz="91440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</a:pPr>
            <a:r>
              <a:rPr lang="en-US" b="1" spc="-50" dirty="0" err="1"/>
              <a:t>Tempat</a:t>
            </a:r>
            <a:r>
              <a:rPr lang="en-US" b="1" spc="20" dirty="0"/>
              <a:t> </a:t>
            </a:r>
            <a:r>
              <a:rPr lang="en-US" b="1" spc="-10" dirty="0" err="1"/>
              <a:t>pembesaran</a:t>
            </a:r>
            <a:r>
              <a:rPr lang="en-US" b="1" spc="40" dirty="0"/>
              <a:t> </a:t>
            </a:r>
            <a:r>
              <a:rPr lang="en-US" b="1" spc="-5" dirty="0" err="1"/>
              <a:t>biasa</a:t>
            </a:r>
            <a:r>
              <a:rPr lang="en-US" b="1" spc="20" dirty="0"/>
              <a:t> </a:t>
            </a:r>
            <a:r>
              <a:rPr lang="en-US" b="1" spc="-5" dirty="0" err="1"/>
              <a:t>disebut</a:t>
            </a:r>
            <a:r>
              <a:rPr lang="en-US" b="1" spc="40" dirty="0"/>
              <a:t> </a:t>
            </a:r>
            <a:r>
              <a:rPr lang="en-US" b="1" spc="-15" dirty="0" err="1"/>
              <a:t>dengan</a:t>
            </a:r>
            <a:r>
              <a:rPr lang="en-US" b="1" spc="10" dirty="0"/>
              <a:t> </a:t>
            </a:r>
            <a:r>
              <a:rPr lang="en-US" b="1" spc="-5" dirty="0" err="1"/>
              <a:t>Biopond</a:t>
            </a:r>
            <a:r>
              <a:rPr lang="en-US" b="1" spc="-5" dirty="0"/>
              <a:t>.</a:t>
            </a:r>
            <a:r>
              <a:rPr lang="en-US" b="1" spc="10" dirty="0"/>
              <a:t> </a:t>
            </a:r>
            <a:r>
              <a:rPr lang="en-US" b="1" spc="-5" dirty="0" err="1"/>
              <a:t>Luasan</a:t>
            </a:r>
            <a:r>
              <a:rPr lang="en-US" b="1" spc="10" dirty="0"/>
              <a:t> </a:t>
            </a:r>
            <a:r>
              <a:rPr lang="en-US" b="1" spc="-5" dirty="0" err="1"/>
              <a:t>Biopond</a:t>
            </a:r>
            <a:r>
              <a:rPr lang="en-US" b="1" spc="5" dirty="0"/>
              <a:t> </a:t>
            </a:r>
            <a:r>
              <a:rPr lang="en-US" b="1" dirty="0"/>
              <a:t>1 x</a:t>
            </a:r>
            <a:r>
              <a:rPr lang="en-US" b="1" spc="10" dirty="0"/>
              <a:t> </a:t>
            </a:r>
            <a:r>
              <a:rPr lang="en-US" b="1" dirty="0"/>
              <a:t>1 </a:t>
            </a:r>
            <a:r>
              <a:rPr lang="en-US" b="1" spc="5" dirty="0"/>
              <a:t> </a:t>
            </a:r>
            <a:r>
              <a:rPr lang="en-US" b="1" spc="-15" dirty="0"/>
              <a:t>meter</a:t>
            </a:r>
            <a:r>
              <a:rPr lang="en-US" b="1" spc="20" dirty="0"/>
              <a:t> </a:t>
            </a:r>
            <a:r>
              <a:rPr lang="en-US" b="1" spc="-10" dirty="0" err="1"/>
              <a:t>persegi</a:t>
            </a:r>
            <a:r>
              <a:rPr lang="en-US" b="1" spc="35" dirty="0"/>
              <a:t> </a:t>
            </a:r>
            <a:r>
              <a:rPr lang="en-US" b="1" spc="-5" dirty="0" err="1"/>
              <a:t>bisa</a:t>
            </a:r>
            <a:r>
              <a:rPr lang="en-US" b="1" spc="25" dirty="0"/>
              <a:t> </a:t>
            </a:r>
            <a:r>
              <a:rPr lang="en-US" b="1" spc="-10" dirty="0" err="1"/>
              <a:t>menampung</a:t>
            </a:r>
            <a:r>
              <a:rPr lang="en-US" b="1" spc="45" dirty="0"/>
              <a:t> </a:t>
            </a:r>
            <a:r>
              <a:rPr lang="en-US" b="1" spc="-5" dirty="0" err="1"/>
              <a:t>sekitar</a:t>
            </a:r>
            <a:r>
              <a:rPr lang="en-US" b="1" dirty="0"/>
              <a:t> </a:t>
            </a:r>
            <a:r>
              <a:rPr lang="en-US" b="1" spc="-10" dirty="0"/>
              <a:t>10</a:t>
            </a:r>
            <a:r>
              <a:rPr lang="en-US" b="1" spc="10" dirty="0"/>
              <a:t> </a:t>
            </a:r>
            <a:r>
              <a:rPr lang="en-US" b="1" dirty="0"/>
              <a:t>kg </a:t>
            </a:r>
            <a:r>
              <a:rPr lang="en-US" b="1" spc="-5" dirty="0"/>
              <a:t>maggot,</a:t>
            </a:r>
            <a:r>
              <a:rPr lang="en-US" b="1" spc="15" dirty="0"/>
              <a:t> </a:t>
            </a:r>
            <a:r>
              <a:rPr lang="en-US" b="1" spc="-15" dirty="0" err="1"/>
              <a:t>dengan</a:t>
            </a:r>
            <a:r>
              <a:rPr lang="en-US" b="1" spc="20" dirty="0"/>
              <a:t> </a:t>
            </a:r>
            <a:r>
              <a:rPr lang="en-US" b="1" spc="-20" dirty="0" err="1"/>
              <a:t>ketebalan</a:t>
            </a:r>
            <a:r>
              <a:rPr lang="en-US" b="1" spc="60" dirty="0"/>
              <a:t> </a:t>
            </a:r>
            <a:r>
              <a:rPr lang="en-US" spc="-15" dirty="0"/>
              <a:t>media</a:t>
            </a:r>
            <a:endParaRPr lang="en-US" dirty="0"/>
          </a:p>
          <a:p>
            <a:pPr marL="12700" defTabSz="914400">
              <a:lnSpc>
                <a:spcPct val="90000"/>
              </a:lnSpc>
              <a:spcBef>
                <a:spcPts val="5"/>
              </a:spcBef>
              <a:buClr>
                <a:schemeClr val="accent1"/>
              </a:buClr>
            </a:pPr>
            <a:r>
              <a:rPr lang="en-US" dirty="0"/>
              <a:t>±</a:t>
            </a:r>
            <a:r>
              <a:rPr lang="en-US" spc="-40" dirty="0"/>
              <a:t> </a:t>
            </a:r>
            <a:r>
              <a:rPr lang="en-US" dirty="0"/>
              <a:t>5</a:t>
            </a:r>
            <a:r>
              <a:rPr lang="en-US" spc="5" dirty="0"/>
              <a:t> </a:t>
            </a:r>
            <a:r>
              <a:rPr lang="en-US" dirty="0"/>
              <a:t>cm.</a:t>
            </a:r>
          </a:p>
          <a:p>
            <a:pPr marL="12700" marR="5080" defTabSz="914400">
              <a:lnSpc>
                <a:spcPct val="90000"/>
              </a:lnSpc>
              <a:spcBef>
                <a:spcPts val="660"/>
              </a:spcBef>
              <a:buClr>
                <a:schemeClr val="accent1"/>
              </a:buClr>
            </a:pPr>
            <a:r>
              <a:rPr lang="en-US" spc="-20" dirty="0" err="1"/>
              <a:t>Untuk</a:t>
            </a:r>
            <a:r>
              <a:rPr lang="en-US" spc="-95" dirty="0"/>
              <a:t> </a:t>
            </a:r>
            <a:r>
              <a:rPr lang="en-US" spc="-10" dirty="0" err="1"/>
              <a:t>tujuan</a:t>
            </a:r>
            <a:r>
              <a:rPr lang="en-US" spc="-85" dirty="0"/>
              <a:t> </a:t>
            </a:r>
            <a:r>
              <a:rPr lang="en-US" spc="-25" dirty="0" err="1"/>
              <a:t>pembesaran</a:t>
            </a:r>
            <a:r>
              <a:rPr lang="en-US" spc="-114" dirty="0"/>
              <a:t> </a:t>
            </a:r>
            <a:r>
              <a:rPr lang="en-US" spc="-15" dirty="0"/>
              <a:t>maggot</a:t>
            </a:r>
            <a:r>
              <a:rPr lang="en-US" spc="-65" dirty="0"/>
              <a:t> </a:t>
            </a:r>
            <a:r>
              <a:rPr lang="en-US" spc="-20" dirty="0" err="1"/>
              <a:t>sebagai</a:t>
            </a:r>
            <a:r>
              <a:rPr lang="en-US" spc="-65" dirty="0"/>
              <a:t> </a:t>
            </a:r>
            <a:r>
              <a:rPr lang="en-US" spc="-20" dirty="0" err="1"/>
              <a:t>pakan</a:t>
            </a:r>
            <a:r>
              <a:rPr lang="en-US" spc="-20" dirty="0"/>
              <a:t>,</a:t>
            </a:r>
            <a:r>
              <a:rPr lang="en-US" spc="-90" dirty="0"/>
              <a:t> </a:t>
            </a:r>
            <a:r>
              <a:rPr lang="en-US" spc="-25" dirty="0" err="1"/>
              <a:t>maka</a:t>
            </a:r>
            <a:r>
              <a:rPr lang="en-US" spc="-70" dirty="0"/>
              <a:t> </a:t>
            </a:r>
            <a:r>
              <a:rPr lang="en-US" spc="-25" dirty="0" err="1"/>
              <a:t>pembesaran</a:t>
            </a:r>
            <a:r>
              <a:rPr lang="en-US" spc="-114" dirty="0"/>
              <a:t> </a:t>
            </a:r>
            <a:r>
              <a:rPr lang="en-US" spc="-15" dirty="0" err="1"/>
              <a:t>cukup</a:t>
            </a:r>
            <a:r>
              <a:rPr lang="en-US" spc="-110" dirty="0"/>
              <a:t> </a:t>
            </a:r>
            <a:r>
              <a:rPr lang="en-US" spc="-15" dirty="0" err="1"/>
              <a:t>sampai</a:t>
            </a:r>
            <a:r>
              <a:rPr lang="en-US" spc="-15" dirty="0"/>
              <a:t> </a:t>
            </a:r>
            <a:r>
              <a:rPr lang="en-US" spc="-595" dirty="0"/>
              <a:t> </a:t>
            </a:r>
            <a:r>
              <a:rPr lang="en-US" spc="-5" dirty="0" err="1"/>
              <a:t>usia</a:t>
            </a:r>
            <a:r>
              <a:rPr lang="en-US" spc="-85" dirty="0"/>
              <a:t> </a:t>
            </a:r>
            <a:r>
              <a:rPr lang="en-US" spc="-10" dirty="0"/>
              <a:t>15.</a:t>
            </a:r>
            <a:endParaRPr lang="en-US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/>
              <a:t>Pembuatan Biopond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4128" y="2286000"/>
            <a:ext cx="80182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12700" defTabSz="914400">
              <a:lnSpc>
                <a:spcPct val="90000"/>
              </a:lnSpc>
              <a:spcBef>
                <a:spcPts val="760"/>
              </a:spcBef>
              <a:buClr>
                <a:schemeClr val="accent1"/>
              </a:buClr>
            </a:pPr>
            <a:r>
              <a:rPr lang="en-US" b="1"/>
              <a:t>Biopond</a:t>
            </a:r>
            <a:r>
              <a:rPr lang="en-US" b="1" spc="-20"/>
              <a:t> </a:t>
            </a:r>
            <a:r>
              <a:rPr lang="en-US" b="1" spc="-5"/>
              <a:t>bisa</a:t>
            </a:r>
            <a:r>
              <a:rPr lang="en-US" b="1" spc="10"/>
              <a:t> </a:t>
            </a:r>
            <a:r>
              <a:rPr lang="en-US" b="1" spc="-10"/>
              <a:t>dibuat</a:t>
            </a:r>
            <a:r>
              <a:rPr lang="en-US" b="1" spc="25"/>
              <a:t> </a:t>
            </a:r>
            <a:r>
              <a:rPr lang="en-US" b="1" spc="-15"/>
              <a:t>dengan</a:t>
            </a:r>
            <a:r>
              <a:rPr lang="en-US" b="1" spc="5"/>
              <a:t> </a:t>
            </a:r>
            <a:r>
              <a:rPr lang="en-US" b="1" spc="-5"/>
              <a:t>bahan-bahan</a:t>
            </a:r>
            <a:r>
              <a:rPr lang="en-US" b="1" spc="35"/>
              <a:t> </a:t>
            </a:r>
            <a:r>
              <a:rPr lang="en-US" b="1"/>
              <a:t>:</a:t>
            </a:r>
            <a:endParaRPr lang="en-US"/>
          </a:p>
          <a:p>
            <a:pPr marL="355600" indent="-343535" defTabSz="914400">
              <a:lnSpc>
                <a:spcPct val="90000"/>
              </a:lnSpc>
              <a:spcBef>
                <a:spcPts val="665"/>
              </a:spcBef>
              <a:buClr>
                <a:schemeClr val="accent1"/>
              </a:buClr>
              <a:buFont typeface="Calibri"/>
              <a:buChar char="-"/>
              <a:tabLst>
                <a:tab pos="355600" algn="l"/>
                <a:tab pos="356235" algn="l"/>
              </a:tabLst>
            </a:pPr>
            <a:r>
              <a:rPr lang="en-US" b="1" spc="-10"/>
              <a:t>GRC</a:t>
            </a:r>
            <a:endParaRPr lang="en-US"/>
          </a:p>
          <a:p>
            <a:pPr marL="355600" indent="-343535" defTabSz="91440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Font typeface="Calibri"/>
              <a:buChar char="-"/>
              <a:tabLst>
                <a:tab pos="355600" algn="l"/>
                <a:tab pos="356235" algn="l"/>
              </a:tabLst>
            </a:pPr>
            <a:r>
              <a:rPr lang="en-US" b="1" spc="-15"/>
              <a:t>Papan</a:t>
            </a:r>
            <a:endParaRPr lang="en-US"/>
          </a:p>
          <a:p>
            <a:pPr marL="355600" indent="-343535" defTabSz="914400">
              <a:lnSpc>
                <a:spcPct val="90000"/>
              </a:lnSpc>
              <a:spcBef>
                <a:spcPts val="660"/>
              </a:spcBef>
              <a:buClr>
                <a:schemeClr val="accent1"/>
              </a:buClr>
              <a:buFont typeface="Calibri"/>
              <a:buChar char="-"/>
              <a:tabLst>
                <a:tab pos="355600" algn="l"/>
                <a:tab pos="356235" algn="l"/>
              </a:tabLst>
            </a:pPr>
            <a:r>
              <a:rPr lang="en-US" b="1" spc="-10"/>
              <a:t>Pipa</a:t>
            </a:r>
            <a:r>
              <a:rPr lang="en-US" b="1" spc="-5"/>
              <a:t> </a:t>
            </a:r>
            <a:r>
              <a:rPr lang="en-US" b="1"/>
              <a:t>4</a:t>
            </a:r>
            <a:r>
              <a:rPr lang="en-US" b="1" spc="-25"/>
              <a:t> </a:t>
            </a:r>
            <a:r>
              <a:rPr lang="en-US" b="1" spc="-5"/>
              <a:t>Inc</a:t>
            </a:r>
            <a:endParaRPr lang="en-US"/>
          </a:p>
          <a:p>
            <a:pPr marL="12700" marR="5080" defTabSz="91440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</a:pPr>
            <a:r>
              <a:rPr lang="en-US" b="1" spc="-5"/>
              <a:t>Untuk </a:t>
            </a:r>
            <a:r>
              <a:rPr lang="en-US" b="1" spc="-10"/>
              <a:t>pembesaran</a:t>
            </a:r>
            <a:r>
              <a:rPr lang="en-US" b="1" spc="35"/>
              <a:t> </a:t>
            </a:r>
            <a:r>
              <a:rPr lang="en-US" b="1" spc="-5"/>
              <a:t>maggot</a:t>
            </a:r>
            <a:r>
              <a:rPr lang="en-US" b="1" spc="10"/>
              <a:t> </a:t>
            </a:r>
            <a:r>
              <a:rPr lang="en-US" b="1" spc="-5"/>
              <a:t>dari</a:t>
            </a:r>
            <a:r>
              <a:rPr lang="en-US" b="1" spc="5"/>
              <a:t> </a:t>
            </a:r>
            <a:r>
              <a:rPr lang="en-US" b="1"/>
              <a:t>asal</a:t>
            </a:r>
            <a:r>
              <a:rPr lang="en-US" b="1" spc="-5"/>
              <a:t> </a:t>
            </a:r>
            <a:r>
              <a:rPr lang="en-US" b="1" spc="-15"/>
              <a:t>telur</a:t>
            </a:r>
            <a:r>
              <a:rPr lang="en-US" b="1" spc="35"/>
              <a:t> </a:t>
            </a:r>
            <a:r>
              <a:rPr lang="en-US" b="1" spc="-15"/>
              <a:t>sebanyak</a:t>
            </a:r>
            <a:r>
              <a:rPr lang="en-US" b="1"/>
              <a:t> 5</a:t>
            </a:r>
            <a:r>
              <a:rPr lang="en-US" b="1" spc="-5"/>
              <a:t> </a:t>
            </a:r>
            <a:r>
              <a:rPr lang="en-US" b="1" spc="-15"/>
              <a:t>gram,</a:t>
            </a:r>
            <a:r>
              <a:rPr lang="en-US" b="1" spc="5"/>
              <a:t> </a:t>
            </a:r>
            <a:r>
              <a:rPr lang="en-US" b="1" spc="-5"/>
              <a:t>bisa</a:t>
            </a:r>
            <a:r>
              <a:rPr lang="en-US" b="1" spc="15"/>
              <a:t> </a:t>
            </a:r>
            <a:r>
              <a:rPr lang="en-US" b="1" spc="-10"/>
              <a:t>dibuat</a:t>
            </a:r>
            <a:r>
              <a:rPr lang="en-US" b="1" spc="40"/>
              <a:t> </a:t>
            </a:r>
            <a:r>
              <a:rPr lang="en-US" b="1" spc="-20"/>
              <a:t>ukuran </a:t>
            </a:r>
            <a:r>
              <a:rPr lang="en-US" b="1" spc="-600"/>
              <a:t> </a:t>
            </a:r>
            <a:r>
              <a:rPr lang="en-US" b="1" spc="-5"/>
              <a:t>120 cm</a:t>
            </a:r>
            <a:r>
              <a:rPr lang="en-US" b="1" spc="5"/>
              <a:t> </a:t>
            </a:r>
            <a:r>
              <a:rPr lang="en-US" b="1"/>
              <a:t>x</a:t>
            </a:r>
            <a:r>
              <a:rPr lang="en-US" b="1" spc="-5"/>
              <a:t> </a:t>
            </a:r>
            <a:r>
              <a:rPr lang="en-US" b="1" spc="-10"/>
              <a:t>60</a:t>
            </a:r>
            <a:r>
              <a:rPr lang="en-US" b="1" spc="-5"/>
              <a:t> cm</a:t>
            </a:r>
            <a:r>
              <a:rPr lang="en-US" b="1"/>
              <a:t> tinggi</a:t>
            </a:r>
            <a:r>
              <a:rPr lang="en-US" b="1" spc="10"/>
              <a:t> </a:t>
            </a:r>
            <a:r>
              <a:rPr lang="en-US" b="1"/>
              <a:t>18</a:t>
            </a:r>
            <a:r>
              <a:rPr lang="en-US" b="1" spc="-15"/>
              <a:t> </a:t>
            </a:r>
            <a:r>
              <a:rPr lang="en-US" b="1" spc="-5"/>
              <a:t>cm.</a:t>
            </a:r>
            <a:r>
              <a:rPr lang="en-US" b="1" spc="5"/>
              <a:t> </a:t>
            </a:r>
            <a:r>
              <a:rPr lang="en-US" b="1" spc="-5"/>
              <a:t>Bahan-bahan</a:t>
            </a:r>
            <a:r>
              <a:rPr lang="en-US" b="1" spc="40"/>
              <a:t> </a:t>
            </a:r>
            <a:r>
              <a:rPr lang="en-US" b="1" spc="-10"/>
              <a:t>diatas</a:t>
            </a:r>
            <a:r>
              <a:rPr lang="en-US" b="1" spc="-5"/>
              <a:t> dipotong</a:t>
            </a:r>
            <a:r>
              <a:rPr lang="en-US" b="1" spc="-10"/>
              <a:t> </a:t>
            </a:r>
            <a:r>
              <a:rPr lang="en-US" b="1"/>
              <a:t>sesuai</a:t>
            </a:r>
            <a:r>
              <a:rPr lang="en-US" b="1" spc="10"/>
              <a:t> </a:t>
            </a:r>
            <a:r>
              <a:rPr lang="en-US" b="1" spc="-20"/>
              <a:t>ukuran</a:t>
            </a:r>
            <a:r>
              <a:rPr lang="en-US" b="1" spc="20"/>
              <a:t> </a:t>
            </a:r>
            <a:r>
              <a:rPr lang="en-US" b="1" spc="-5"/>
              <a:t>tsb, </a:t>
            </a:r>
            <a:r>
              <a:rPr lang="en-US" b="1"/>
              <a:t> </a:t>
            </a:r>
            <a:r>
              <a:rPr lang="en-US" b="1" spc="-10"/>
              <a:t>dengan</a:t>
            </a:r>
            <a:r>
              <a:rPr lang="en-US" b="1" spc="15"/>
              <a:t> </a:t>
            </a:r>
            <a:r>
              <a:rPr lang="en-US" b="1" spc="-10"/>
              <a:t>GRC</a:t>
            </a:r>
            <a:r>
              <a:rPr lang="en-US" b="1" spc="5"/>
              <a:t> </a:t>
            </a:r>
            <a:r>
              <a:rPr lang="en-US" b="1" spc="-10"/>
              <a:t>sebagai </a:t>
            </a:r>
            <a:r>
              <a:rPr lang="en-US" b="1"/>
              <a:t>alas</a:t>
            </a:r>
            <a:r>
              <a:rPr lang="en-US" b="1" spc="20"/>
              <a:t> </a:t>
            </a:r>
            <a:r>
              <a:rPr lang="en-US" b="1" spc="-5"/>
              <a:t>dan</a:t>
            </a:r>
            <a:r>
              <a:rPr lang="en-US" b="1"/>
              <a:t> </a:t>
            </a:r>
            <a:r>
              <a:rPr lang="en-US" b="1" spc="-5"/>
              <a:t>papan</a:t>
            </a:r>
            <a:r>
              <a:rPr lang="en-US" b="1" spc="25"/>
              <a:t> </a:t>
            </a:r>
            <a:r>
              <a:rPr lang="en-US" b="1" spc="-10"/>
              <a:t>sebagai</a:t>
            </a:r>
            <a:r>
              <a:rPr lang="en-US" b="1" spc="-5"/>
              <a:t> bagian</a:t>
            </a:r>
            <a:r>
              <a:rPr lang="en-US" b="1" spc="5"/>
              <a:t> </a:t>
            </a:r>
            <a:r>
              <a:rPr lang="en-US" b="1" spc="-10"/>
              <a:t>pinggirnya.</a:t>
            </a:r>
            <a:r>
              <a:rPr lang="en-US" b="1" spc="25"/>
              <a:t> </a:t>
            </a:r>
            <a:r>
              <a:rPr lang="en-US" b="1"/>
              <a:t>Salah</a:t>
            </a:r>
            <a:r>
              <a:rPr lang="en-US" b="1" spc="5"/>
              <a:t> </a:t>
            </a:r>
            <a:r>
              <a:rPr lang="en-US" b="1" spc="-5"/>
              <a:t>satu</a:t>
            </a:r>
            <a:r>
              <a:rPr lang="en-US" b="1" spc="-15"/>
              <a:t> </a:t>
            </a:r>
            <a:r>
              <a:rPr lang="en-US" b="1"/>
              <a:t>sisi </a:t>
            </a:r>
            <a:r>
              <a:rPr lang="en-US" b="1" spc="5"/>
              <a:t> </a:t>
            </a:r>
            <a:r>
              <a:rPr lang="en-US" b="1" spc="-5"/>
              <a:t>bisa</a:t>
            </a:r>
            <a:r>
              <a:rPr lang="en-US" b="1" spc="20"/>
              <a:t> </a:t>
            </a:r>
            <a:r>
              <a:rPr lang="en-US" b="1" spc="-10"/>
              <a:t>dibuat</a:t>
            </a:r>
            <a:r>
              <a:rPr lang="en-US" b="1" spc="40"/>
              <a:t> </a:t>
            </a:r>
            <a:r>
              <a:rPr lang="en-US" b="1" spc="-10"/>
              <a:t>miring</a:t>
            </a:r>
            <a:r>
              <a:rPr lang="en-US" b="1" spc="20"/>
              <a:t> </a:t>
            </a:r>
            <a:r>
              <a:rPr lang="en-US" b="1" spc="-15"/>
              <a:t>dengan</a:t>
            </a:r>
            <a:r>
              <a:rPr lang="en-US" b="1" spc="15"/>
              <a:t> </a:t>
            </a:r>
            <a:r>
              <a:rPr lang="en-US" b="1" spc="-20"/>
              <a:t>kemiringan</a:t>
            </a:r>
            <a:r>
              <a:rPr lang="en-US" b="1" spc="40"/>
              <a:t> </a:t>
            </a:r>
            <a:r>
              <a:rPr lang="en-US" b="1" spc="-5"/>
              <a:t>sekitar</a:t>
            </a:r>
            <a:r>
              <a:rPr lang="en-US" b="1" spc="5"/>
              <a:t> </a:t>
            </a:r>
            <a:r>
              <a:rPr lang="en-US" b="1" spc="-5"/>
              <a:t>40</a:t>
            </a:r>
            <a:r>
              <a:rPr lang="en-US" b="1" spc="5"/>
              <a:t> </a:t>
            </a:r>
            <a:r>
              <a:rPr lang="en-US" b="1" spc="-15"/>
              <a:t>derajat.</a:t>
            </a:r>
            <a:r>
              <a:rPr lang="en-US" b="1" spc="30"/>
              <a:t> </a:t>
            </a:r>
            <a:r>
              <a:rPr lang="en-US" b="1" spc="-5"/>
              <a:t>Dan</a:t>
            </a:r>
            <a:r>
              <a:rPr lang="en-US" b="1" spc="15"/>
              <a:t> </a:t>
            </a:r>
            <a:r>
              <a:rPr lang="en-US" b="1" spc="-10"/>
              <a:t>Pipa</a:t>
            </a:r>
            <a:r>
              <a:rPr lang="en-US" b="1" spc="25"/>
              <a:t> </a:t>
            </a:r>
            <a:r>
              <a:rPr lang="en-US" b="1" spc="-10"/>
              <a:t>dibelah</a:t>
            </a:r>
            <a:r>
              <a:rPr lang="en-US" b="1" spc="30"/>
              <a:t> </a:t>
            </a:r>
            <a:r>
              <a:rPr lang="en-US" b="1"/>
              <a:t>2 </a:t>
            </a:r>
            <a:r>
              <a:rPr lang="en-US" b="1" spc="5"/>
              <a:t> </a:t>
            </a:r>
            <a:r>
              <a:rPr lang="en-US" b="1" spc="-10"/>
              <a:t>untuk</a:t>
            </a:r>
            <a:r>
              <a:rPr lang="en-US" b="1" spc="25"/>
              <a:t> </a:t>
            </a:r>
            <a:r>
              <a:rPr lang="en-US" b="1" spc="-10"/>
              <a:t>menampung</a:t>
            </a:r>
            <a:r>
              <a:rPr lang="en-US" b="1" spc="40"/>
              <a:t> </a:t>
            </a:r>
            <a:r>
              <a:rPr lang="en-US" b="1" spc="-15"/>
              <a:t>prepupa</a:t>
            </a:r>
            <a:r>
              <a:rPr lang="en-US" b="1" spc="65"/>
              <a:t> </a:t>
            </a:r>
            <a:r>
              <a:rPr lang="en-US" b="1" spc="-10"/>
              <a:t>yang</a:t>
            </a:r>
            <a:r>
              <a:rPr lang="en-US" b="1" spc="5"/>
              <a:t> </a:t>
            </a:r>
            <a:r>
              <a:rPr lang="en-US" b="1" spc="-15"/>
              <a:t>migrasi</a:t>
            </a:r>
            <a:r>
              <a:rPr lang="en-US" b="1"/>
              <a:t> </a:t>
            </a:r>
            <a:r>
              <a:rPr lang="en-US" b="1" spc="-5"/>
              <a:t>melalui</a:t>
            </a:r>
            <a:r>
              <a:rPr lang="en-US" b="1" spc="40"/>
              <a:t> </a:t>
            </a:r>
            <a:r>
              <a:rPr lang="en-US" b="1" spc="-5"/>
              <a:t>bidang</a:t>
            </a:r>
            <a:r>
              <a:rPr lang="en-US" b="1" spc="25"/>
              <a:t> </a:t>
            </a:r>
            <a:r>
              <a:rPr lang="en-US" b="1" spc="-10"/>
              <a:t>miring</a:t>
            </a:r>
            <a:r>
              <a:rPr lang="en-US" b="1" spc="15"/>
              <a:t> </a:t>
            </a:r>
            <a:r>
              <a:rPr lang="en-US" b="1" spc="-15"/>
              <a:t>tersebut.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368483"/>
            <a:ext cx="12192000" cy="2611120"/>
            <a:chOff x="0" y="4246879"/>
            <a:chExt cx="12192000" cy="2611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040" y="4287519"/>
              <a:ext cx="4389120" cy="22656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7940" y="4246879"/>
              <a:ext cx="5120640" cy="23063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0958" y="838889"/>
            <a:ext cx="4116704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0" dirty="0"/>
              <a:t>Pembuatan</a:t>
            </a:r>
            <a:r>
              <a:rPr sz="3800" spc="-80" dirty="0"/>
              <a:t> </a:t>
            </a:r>
            <a:r>
              <a:rPr sz="3800" dirty="0"/>
              <a:t>Biopond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1088" y="1341056"/>
            <a:ext cx="380492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latin typeface="Calibri"/>
                <a:cs typeface="Calibri"/>
              </a:rPr>
              <a:t>Pemotongan</a:t>
            </a:r>
            <a:r>
              <a:rPr sz="2700" b="1" spc="-9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Bahan-bahan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713" y="3978701"/>
            <a:ext cx="31261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latin typeface="Calibri"/>
                <a:cs typeface="Calibri"/>
              </a:rPr>
              <a:t>Pembentuan</a:t>
            </a:r>
            <a:r>
              <a:rPr sz="2700" b="1" spc="-2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Biopond</a:t>
            </a:r>
            <a:endParaRPr sz="27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719" y="1798320"/>
            <a:ext cx="3352800" cy="199135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81779" y="1789112"/>
            <a:ext cx="2857500" cy="19303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14540" y="1765300"/>
            <a:ext cx="3370579" cy="1993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0" ty="-127000" sx="50000" sy="5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9803" y="4735775"/>
            <a:ext cx="7006998" cy="1156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/>
            <a:r>
              <a:rPr lang="en-US" sz="3900">
                <a:solidFill>
                  <a:schemeClr val="tx1"/>
                </a:solidFill>
              </a:rPr>
              <a:t>Pemberian Pakan dan Pengurangan 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9802" y="1045600"/>
            <a:ext cx="7006998" cy="3370634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marL="12700" marR="508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1600" b="1" spc="-10"/>
              <a:t>Pemberian</a:t>
            </a:r>
            <a:r>
              <a:rPr lang="en-US" sz="1600" b="1" spc="35"/>
              <a:t> </a:t>
            </a:r>
            <a:r>
              <a:rPr lang="en-US" sz="1600" b="1" spc="-10"/>
              <a:t>pakan</a:t>
            </a:r>
            <a:r>
              <a:rPr lang="en-US" sz="1600" b="1" spc="10"/>
              <a:t> </a:t>
            </a:r>
            <a:r>
              <a:rPr lang="en-US" sz="1600" b="1" spc="-5"/>
              <a:t>maggot</a:t>
            </a:r>
            <a:r>
              <a:rPr lang="en-US" sz="1600" b="1" spc="15"/>
              <a:t> </a:t>
            </a:r>
            <a:r>
              <a:rPr lang="en-US" sz="1600" b="1" spc="-15"/>
              <a:t>cukup</a:t>
            </a:r>
            <a:r>
              <a:rPr lang="en-US" sz="1600" b="1" spc="30"/>
              <a:t> </a:t>
            </a:r>
            <a:r>
              <a:rPr lang="en-US" sz="1600" b="1" spc="-15"/>
              <a:t>dilakukan</a:t>
            </a:r>
            <a:r>
              <a:rPr lang="en-US" sz="1600" b="1" spc="50"/>
              <a:t> </a:t>
            </a:r>
            <a:r>
              <a:rPr lang="en-US" sz="1600" b="1"/>
              <a:t>sehari</a:t>
            </a:r>
            <a:r>
              <a:rPr lang="en-US" sz="1600" b="1" spc="10"/>
              <a:t> </a:t>
            </a:r>
            <a:r>
              <a:rPr lang="en-US" sz="1600" b="1" spc="-10"/>
              <a:t>sekali.</a:t>
            </a:r>
            <a:r>
              <a:rPr lang="en-US" sz="1600" b="1" spc="40"/>
              <a:t> </a:t>
            </a:r>
            <a:r>
              <a:rPr lang="en-US" sz="1600" b="1" spc="-5"/>
              <a:t>Sebelum</a:t>
            </a:r>
            <a:r>
              <a:rPr lang="en-US" sz="1600" b="1" spc="10"/>
              <a:t> </a:t>
            </a:r>
            <a:r>
              <a:rPr lang="en-US" sz="1600" b="1" spc="-10"/>
              <a:t>pemberian </a:t>
            </a:r>
            <a:r>
              <a:rPr lang="en-US" sz="1600" b="1" spc="-5"/>
              <a:t> </a:t>
            </a:r>
            <a:r>
              <a:rPr lang="en-US" sz="1600" b="1" spc="-10"/>
              <a:t>pakan</a:t>
            </a:r>
            <a:r>
              <a:rPr lang="en-US" sz="1600" b="1" spc="25"/>
              <a:t> </a:t>
            </a:r>
            <a:r>
              <a:rPr lang="en-US" sz="1600" b="1" spc="-10"/>
              <a:t>sebaiknya</a:t>
            </a:r>
            <a:r>
              <a:rPr lang="en-US" sz="1600" b="1" spc="-5"/>
              <a:t> </a:t>
            </a:r>
            <a:r>
              <a:rPr lang="en-US" sz="1600" b="1" spc="-15"/>
              <a:t>dikurangi</a:t>
            </a:r>
            <a:r>
              <a:rPr lang="en-US" sz="1600" b="1" spc="35"/>
              <a:t> </a:t>
            </a:r>
            <a:r>
              <a:rPr lang="en-US" sz="1600" b="1" spc="-10"/>
              <a:t>terlebih</a:t>
            </a:r>
            <a:r>
              <a:rPr lang="en-US" sz="1600" b="1" spc="20"/>
              <a:t> </a:t>
            </a:r>
            <a:r>
              <a:rPr lang="en-US" sz="1600" b="1" spc="-5"/>
              <a:t>dahulu</a:t>
            </a:r>
            <a:r>
              <a:rPr lang="en-US" sz="1600" b="1" spc="30"/>
              <a:t> </a:t>
            </a:r>
            <a:r>
              <a:rPr lang="en-US" sz="1600" b="1" spc="-15"/>
              <a:t>medianya</a:t>
            </a:r>
            <a:r>
              <a:rPr lang="en-US" sz="1600" b="1" spc="20"/>
              <a:t> </a:t>
            </a:r>
            <a:r>
              <a:rPr lang="en-US" sz="1600" b="1" spc="-5"/>
              <a:t>dari</a:t>
            </a:r>
            <a:r>
              <a:rPr lang="en-US" sz="1600" b="1" spc="10"/>
              <a:t> </a:t>
            </a:r>
            <a:r>
              <a:rPr lang="en-US" sz="1600" b="1"/>
              <a:t>sisa</a:t>
            </a:r>
            <a:r>
              <a:rPr lang="en-US" sz="1600" b="1" spc="-5"/>
              <a:t> makanan</a:t>
            </a:r>
            <a:r>
              <a:rPr lang="en-US" sz="1600" b="1" spc="25"/>
              <a:t> </a:t>
            </a:r>
            <a:r>
              <a:rPr lang="en-US" sz="1600" b="1" spc="-5"/>
              <a:t>maggot</a:t>
            </a:r>
            <a:endParaRPr lang="en-US" sz="1600"/>
          </a:p>
          <a:p>
            <a:pPr marL="12700" marR="473075" defTabSz="914400">
              <a:lnSpc>
                <a:spcPct val="90000"/>
              </a:lnSpc>
              <a:buClr>
                <a:schemeClr val="accent1"/>
              </a:buClr>
              <a:tabLst>
                <a:tab pos="10413365" algn="l"/>
              </a:tabLst>
            </a:pPr>
            <a:r>
              <a:rPr lang="en-US" sz="1600" b="1"/>
              <a:t>/</a:t>
            </a:r>
            <a:r>
              <a:rPr lang="en-US" sz="1600" b="1" spc="5"/>
              <a:t> </a:t>
            </a:r>
            <a:r>
              <a:rPr lang="en-US" sz="1600" b="1" spc="-20"/>
              <a:t>kotoran</a:t>
            </a:r>
            <a:r>
              <a:rPr lang="en-US" sz="1600" b="1" spc="-25"/>
              <a:t> </a:t>
            </a:r>
            <a:r>
              <a:rPr lang="en-US" sz="1600" b="1" spc="-5"/>
              <a:t>maggot</a:t>
            </a:r>
            <a:r>
              <a:rPr lang="en-US" sz="1600" b="1" spc="-25"/>
              <a:t> </a:t>
            </a:r>
            <a:r>
              <a:rPr lang="en-US" sz="1600" b="1"/>
              <a:t>(</a:t>
            </a:r>
            <a:r>
              <a:rPr lang="en-US" sz="1600" b="1" spc="5"/>
              <a:t> </a:t>
            </a:r>
            <a:r>
              <a:rPr lang="en-US" sz="1600" b="1" spc="-5"/>
              <a:t>Kasgot),</a:t>
            </a:r>
            <a:r>
              <a:rPr lang="en-US" sz="1600" b="1" spc="-35"/>
              <a:t> </a:t>
            </a:r>
            <a:r>
              <a:rPr lang="en-US" sz="1600" b="1" spc="-20"/>
              <a:t>supaya</a:t>
            </a:r>
            <a:r>
              <a:rPr lang="en-US" sz="1600" b="1" spc="25"/>
              <a:t> </a:t>
            </a:r>
            <a:r>
              <a:rPr lang="en-US" sz="1600" b="1" spc="-20"/>
              <a:t>ketebalan</a:t>
            </a:r>
            <a:r>
              <a:rPr lang="en-US" sz="1600" b="1" spc="35"/>
              <a:t> </a:t>
            </a:r>
            <a:r>
              <a:rPr lang="en-US" sz="1600" b="1" spc="-5"/>
              <a:t>ideal</a:t>
            </a:r>
            <a:r>
              <a:rPr lang="en-US" sz="1600" b="1" spc="10"/>
              <a:t> </a:t>
            </a:r>
            <a:r>
              <a:rPr lang="en-US" sz="1600" b="1" spc="-20"/>
              <a:t>tetap</a:t>
            </a:r>
            <a:r>
              <a:rPr lang="en-US" sz="1600" b="1" spc="15"/>
              <a:t> </a:t>
            </a:r>
            <a:r>
              <a:rPr lang="en-US" sz="1600" b="1" spc="-15"/>
              <a:t>terjaga.</a:t>
            </a:r>
            <a:r>
              <a:rPr lang="en-US" sz="1600" b="1" spc="5"/>
              <a:t> </a:t>
            </a:r>
            <a:r>
              <a:rPr lang="en-US" sz="1600" b="1" spc="-15"/>
              <a:t>Jika</a:t>
            </a:r>
            <a:r>
              <a:rPr lang="en-US" sz="1600" b="1" spc="25"/>
              <a:t> </a:t>
            </a:r>
            <a:r>
              <a:rPr lang="en-US" sz="1600" b="1" spc="-5"/>
              <a:t>media </a:t>
            </a:r>
            <a:r>
              <a:rPr lang="en-US" sz="1600" b="1" spc="-595"/>
              <a:t> </a:t>
            </a:r>
            <a:r>
              <a:rPr lang="en-US" sz="1600" b="1" spc="-10"/>
              <a:t>terlalu</a:t>
            </a:r>
            <a:r>
              <a:rPr lang="en-US" sz="1600" b="1" spc="35"/>
              <a:t> </a:t>
            </a:r>
            <a:r>
              <a:rPr lang="en-US" sz="1600" b="1" spc="-5"/>
              <a:t>becek</a:t>
            </a:r>
            <a:r>
              <a:rPr lang="en-US" sz="1600" b="1" spc="25"/>
              <a:t> </a:t>
            </a:r>
            <a:r>
              <a:rPr lang="en-US" sz="1600" b="1"/>
              <a:t>,</a:t>
            </a:r>
            <a:r>
              <a:rPr lang="en-US" sz="1600" b="1" spc="25"/>
              <a:t> </a:t>
            </a:r>
            <a:r>
              <a:rPr lang="en-US" sz="1600" b="1" spc="-5"/>
              <a:t>bisa</a:t>
            </a:r>
            <a:r>
              <a:rPr lang="en-US" sz="1600" b="1" spc="25"/>
              <a:t> </a:t>
            </a:r>
            <a:r>
              <a:rPr lang="en-US" sz="1600" b="1" spc="-10"/>
              <a:t>ditambahkan</a:t>
            </a:r>
            <a:r>
              <a:rPr lang="en-US" sz="1600" b="1" spc="35"/>
              <a:t> </a:t>
            </a:r>
            <a:r>
              <a:rPr lang="en-US" sz="1600" b="1" spc="-5"/>
              <a:t>bahan</a:t>
            </a:r>
            <a:r>
              <a:rPr lang="en-US" sz="1600" b="1" spc="35"/>
              <a:t> </a:t>
            </a:r>
            <a:r>
              <a:rPr lang="en-US" sz="1600" b="1" spc="-15"/>
              <a:t>campuran</a:t>
            </a:r>
            <a:r>
              <a:rPr lang="en-US" sz="1600" b="1" spc="35"/>
              <a:t> </a:t>
            </a:r>
            <a:r>
              <a:rPr lang="en-US" sz="1600" b="1" spc="-5"/>
              <a:t>seperti</a:t>
            </a:r>
            <a:r>
              <a:rPr lang="en-US" sz="1600" b="1" spc="45"/>
              <a:t> </a:t>
            </a:r>
            <a:r>
              <a:rPr lang="en-US" sz="1600" b="1" spc="-5"/>
              <a:t>serbuk</a:t>
            </a:r>
            <a:r>
              <a:rPr lang="en-US" sz="1600" b="1" spc="20"/>
              <a:t> </a:t>
            </a:r>
            <a:r>
              <a:rPr lang="en-US" sz="1600" b="1" spc="-20"/>
              <a:t>gergaji	</a:t>
            </a:r>
            <a:r>
              <a:rPr lang="en-US" sz="1600" b="1"/>
              <a:t>/ </a:t>
            </a:r>
            <a:r>
              <a:rPr lang="en-US" sz="1600" b="1" spc="5"/>
              <a:t> </a:t>
            </a:r>
            <a:r>
              <a:rPr lang="en-US" sz="1600" b="1" spc="-5"/>
              <a:t>ampas</a:t>
            </a:r>
            <a:r>
              <a:rPr lang="en-US" sz="1600" b="1" spc="25"/>
              <a:t> </a:t>
            </a:r>
            <a:r>
              <a:rPr lang="en-US" sz="1600" b="1" spc="-20"/>
              <a:t>kelapa</a:t>
            </a:r>
            <a:r>
              <a:rPr lang="en-US" sz="1600" b="1" spc="20"/>
              <a:t> </a:t>
            </a:r>
            <a:r>
              <a:rPr lang="en-US" sz="1600" b="1" spc="-10"/>
              <a:t>sehingga</a:t>
            </a:r>
            <a:r>
              <a:rPr lang="en-US" sz="1600" b="1" spc="30"/>
              <a:t> </a:t>
            </a:r>
            <a:r>
              <a:rPr lang="en-US" sz="1600" b="1" spc="-20"/>
              <a:t>menyerap</a:t>
            </a:r>
            <a:r>
              <a:rPr lang="en-US" sz="1600" b="1" spc="35"/>
              <a:t> </a:t>
            </a:r>
            <a:r>
              <a:rPr lang="en-US" sz="1600" b="1" spc="-10"/>
              <a:t>kadar</a:t>
            </a:r>
            <a:r>
              <a:rPr lang="en-US" sz="1600" b="1" spc="10"/>
              <a:t> </a:t>
            </a:r>
            <a:r>
              <a:rPr lang="en-US" sz="1600" b="1"/>
              <a:t>air</a:t>
            </a:r>
            <a:r>
              <a:rPr lang="en-US" sz="1600" b="1" spc="20"/>
              <a:t> </a:t>
            </a:r>
            <a:r>
              <a:rPr lang="en-US" sz="1600" b="1" spc="-10"/>
              <a:t>berlebih.</a:t>
            </a:r>
            <a:r>
              <a:rPr lang="en-US" sz="1600" b="1" spc="50"/>
              <a:t> </a:t>
            </a:r>
            <a:r>
              <a:rPr lang="en-US" sz="1600" b="1" spc="-20"/>
              <a:t>Pakan</a:t>
            </a:r>
            <a:r>
              <a:rPr lang="en-US" sz="1600" b="1" spc="10"/>
              <a:t> </a:t>
            </a:r>
            <a:r>
              <a:rPr lang="en-US" sz="1600" b="1" spc="-10"/>
              <a:t>diberikan</a:t>
            </a:r>
            <a:r>
              <a:rPr lang="en-US" sz="1600" b="1" spc="55"/>
              <a:t> </a:t>
            </a:r>
            <a:r>
              <a:rPr lang="en-US" sz="1600" b="1" spc="-15"/>
              <a:t>secara </a:t>
            </a:r>
            <a:r>
              <a:rPr lang="en-US" sz="1600" b="1" spc="-595"/>
              <a:t> </a:t>
            </a:r>
            <a:r>
              <a:rPr lang="en-US" sz="1600" b="1" spc="-20"/>
              <a:t>merata</a:t>
            </a:r>
            <a:r>
              <a:rPr lang="en-US" sz="1600" b="1" spc="-10"/>
              <a:t> dipermukaan</a:t>
            </a:r>
            <a:r>
              <a:rPr lang="en-US" sz="1600" b="1" spc="45"/>
              <a:t> </a:t>
            </a:r>
            <a:r>
              <a:rPr lang="en-US" sz="1600" b="1" spc="-5"/>
              <a:t>media</a:t>
            </a:r>
            <a:r>
              <a:rPr lang="en-US" sz="1600" b="1"/>
              <a:t> ,</a:t>
            </a:r>
            <a:r>
              <a:rPr lang="en-US" sz="1600" b="1" spc="30"/>
              <a:t> </a:t>
            </a:r>
            <a:r>
              <a:rPr lang="en-US" sz="1600" b="1" spc="-5"/>
              <a:t>dan</a:t>
            </a:r>
            <a:r>
              <a:rPr lang="en-US" sz="1600" b="1"/>
              <a:t> </a:t>
            </a:r>
            <a:r>
              <a:rPr lang="en-US" sz="1600" b="1" spc="-10"/>
              <a:t>sebelumnya</a:t>
            </a:r>
            <a:r>
              <a:rPr lang="en-US" sz="1600" b="1" spc="20"/>
              <a:t> </a:t>
            </a:r>
            <a:r>
              <a:rPr lang="en-US" sz="1600" b="1" spc="-5"/>
              <a:t>dipotong-potong</a:t>
            </a:r>
            <a:r>
              <a:rPr lang="en-US" sz="1600" b="1" spc="-15"/>
              <a:t> </a:t>
            </a:r>
            <a:r>
              <a:rPr lang="en-US" sz="1600" b="1"/>
              <a:t>/</a:t>
            </a:r>
            <a:r>
              <a:rPr lang="en-US" sz="1600" b="1" spc="5"/>
              <a:t> </a:t>
            </a:r>
            <a:r>
              <a:rPr lang="en-US" sz="1600" b="1" spc="-10"/>
              <a:t>dicacah.</a:t>
            </a:r>
            <a:endParaRPr lang="en-US" sz="1600"/>
          </a:p>
          <a:p>
            <a:pPr marL="12700" marR="81280" defTabSz="914400">
              <a:lnSpc>
                <a:spcPct val="90000"/>
              </a:lnSpc>
              <a:spcBef>
                <a:spcPts val="665"/>
              </a:spcBef>
              <a:buClr>
                <a:schemeClr val="accent1"/>
              </a:buClr>
            </a:pPr>
            <a:r>
              <a:rPr lang="en-US" sz="1600" b="1" spc="-20"/>
              <a:t>Pengurang</a:t>
            </a:r>
            <a:r>
              <a:rPr lang="en-US" sz="1600" b="1" spc="10"/>
              <a:t> </a:t>
            </a:r>
            <a:r>
              <a:rPr lang="en-US" sz="1600" b="1" spc="-10"/>
              <a:t>Kasgot</a:t>
            </a:r>
            <a:r>
              <a:rPr lang="en-US" sz="1600" b="1" spc="10"/>
              <a:t> </a:t>
            </a:r>
            <a:r>
              <a:rPr lang="en-US" sz="1600" b="1" spc="-5"/>
              <a:t>bisa </a:t>
            </a:r>
            <a:r>
              <a:rPr lang="en-US" sz="1600" b="1" spc="-10"/>
              <a:t>dilakukan</a:t>
            </a:r>
            <a:r>
              <a:rPr lang="en-US" sz="1600" b="1" spc="30"/>
              <a:t> </a:t>
            </a:r>
            <a:r>
              <a:rPr lang="en-US" sz="1600" b="1" spc="-15"/>
              <a:t>dengan</a:t>
            </a:r>
            <a:r>
              <a:rPr lang="en-US" sz="1600" b="1" spc="35"/>
              <a:t> </a:t>
            </a:r>
            <a:r>
              <a:rPr lang="en-US" sz="1600" b="1" spc="-5"/>
              <a:t>alat </a:t>
            </a:r>
            <a:r>
              <a:rPr lang="en-US" sz="1600" b="1" spc="-10"/>
              <a:t>bantu</a:t>
            </a:r>
            <a:r>
              <a:rPr lang="en-US" sz="1600" b="1" spc="25"/>
              <a:t> </a:t>
            </a:r>
            <a:r>
              <a:rPr lang="en-US" sz="1600" b="1"/>
              <a:t>seperti</a:t>
            </a:r>
            <a:r>
              <a:rPr lang="en-US" sz="1600" b="1" spc="10"/>
              <a:t> </a:t>
            </a:r>
            <a:r>
              <a:rPr lang="en-US" sz="1600" b="1" spc="-10"/>
              <a:t>saringan</a:t>
            </a:r>
            <a:r>
              <a:rPr lang="en-US" sz="1600" b="1" spc="15"/>
              <a:t> </a:t>
            </a:r>
            <a:r>
              <a:rPr lang="en-US" sz="1600" b="1"/>
              <a:t>/</a:t>
            </a:r>
            <a:r>
              <a:rPr lang="en-US" sz="1600" b="1" spc="-5"/>
              <a:t> </a:t>
            </a:r>
            <a:r>
              <a:rPr lang="en-US" sz="1600" b="1" spc="-20"/>
              <a:t>kawat </a:t>
            </a:r>
            <a:r>
              <a:rPr lang="en-US" sz="1600" b="1" spc="-15"/>
              <a:t> </a:t>
            </a:r>
            <a:r>
              <a:rPr lang="en-US" sz="1600" b="1" spc="-10"/>
              <a:t>yang</a:t>
            </a:r>
            <a:r>
              <a:rPr lang="en-US" sz="1600" b="1" spc="-20"/>
              <a:t> </a:t>
            </a:r>
            <a:r>
              <a:rPr lang="en-US" sz="1600" b="1" spc="-5"/>
              <a:t>disimpan</a:t>
            </a:r>
            <a:r>
              <a:rPr lang="en-US" sz="1600" b="1" spc="20"/>
              <a:t> </a:t>
            </a:r>
            <a:r>
              <a:rPr lang="en-US" sz="1600" b="1" spc="-5"/>
              <a:t>di</a:t>
            </a:r>
            <a:r>
              <a:rPr lang="en-US" sz="1600" b="1" spc="30"/>
              <a:t> </a:t>
            </a:r>
            <a:r>
              <a:rPr lang="en-US" sz="1600" b="1" spc="-10"/>
              <a:t>atas</a:t>
            </a:r>
            <a:r>
              <a:rPr lang="en-US" sz="1600" b="1" spc="-25"/>
              <a:t> </a:t>
            </a:r>
            <a:r>
              <a:rPr lang="en-US" sz="1600" b="1" spc="-5"/>
              <a:t>biopond.</a:t>
            </a:r>
            <a:r>
              <a:rPr lang="en-US" sz="1600" b="1" spc="20"/>
              <a:t> </a:t>
            </a:r>
            <a:r>
              <a:rPr lang="en-US" sz="1600" b="1" spc="-5"/>
              <a:t>Media</a:t>
            </a:r>
            <a:r>
              <a:rPr lang="en-US" sz="1600" b="1" spc="40"/>
              <a:t> </a:t>
            </a:r>
            <a:r>
              <a:rPr lang="en-US" sz="1600" b="1" spc="-5"/>
              <a:t>diambil</a:t>
            </a:r>
            <a:r>
              <a:rPr lang="en-US" sz="1600" b="1"/>
              <a:t> </a:t>
            </a:r>
            <a:r>
              <a:rPr lang="en-US" sz="1600" b="1" spc="-5"/>
              <a:t>dan</a:t>
            </a:r>
            <a:r>
              <a:rPr lang="en-US" sz="1600" b="1" spc="25"/>
              <a:t> </a:t>
            </a:r>
            <a:r>
              <a:rPr lang="en-US" sz="1600" b="1" spc="-5"/>
              <a:t>disimpan</a:t>
            </a:r>
            <a:r>
              <a:rPr lang="en-US" sz="1600" b="1" spc="20"/>
              <a:t> </a:t>
            </a:r>
            <a:r>
              <a:rPr lang="en-US" sz="1600" b="1" spc="-10"/>
              <a:t>disaringan </a:t>
            </a:r>
            <a:r>
              <a:rPr lang="en-US" sz="1600" b="1" spc="-5"/>
              <a:t> </a:t>
            </a:r>
            <a:r>
              <a:rPr lang="en-US" sz="1600" b="1" spc="-15"/>
              <a:t>tersebut,</a:t>
            </a:r>
            <a:r>
              <a:rPr lang="en-US" sz="1600" b="1" spc="35"/>
              <a:t> </a:t>
            </a:r>
            <a:r>
              <a:rPr lang="en-US" sz="1600" b="1" spc="-10"/>
              <a:t>biarkan</a:t>
            </a:r>
            <a:r>
              <a:rPr lang="en-US" sz="1600" b="1" spc="35"/>
              <a:t> </a:t>
            </a:r>
            <a:r>
              <a:rPr lang="en-US" sz="1600" b="1" spc="-5"/>
              <a:t>maggot</a:t>
            </a:r>
            <a:r>
              <a:rPr lang="en-US" sz="1600" b="1"/>
              <a:t> </a:t>
            </a:r>
            <a:r>
              <a:rPr lang="en-US" sz="1600" b="1" spc="-5"/>
              <a:t>turun</a:t>
            </a:r>
            <a:r>
              <a:rPr lang="en-US" sz="1600" b="1" spc="20"/>
              <a:t> </a:t>
            </a:r>
            <a:r>
              <a:rPr lang="en-US" sz="1600" b="1" spc="-40"/>
              <a:t>ke</a:t>
            </a:r>
            <a:r>
              <a:rPr lang="en-US" sz="1600" b="1" spc="40"/>
              <a:t> </a:t>
            </a:r>
            <a:r>
              <a:rPr lang="en-US" sz="1600" b="1" spc="-5"/>
              <a:t>bagian</a:t>
            </a:r>
            <a:r>
              <a:rPr lang="en-US" sz="1600" b="1" spc="10"/>
              <a:t> </a:t>
            </a:r>
            <a:r>
              <a:rPr lang="en-US" sz="1600" b="1" spc="-10"/>
              <a:t>bawah ,sehingga</a:t>
            </a:r>
            <a:r>
              <a:rPr lang="en-US" sz="1600" b="1" spc="35"/>
              <a:t> </a:t>
            </a:r>
            <a:r>
              <a:rPr lang="en-US" sz="1600" b="1" spc="-10"/>
              <a:t>yang</a:t>
            </a:r>
            <a:r>
              <a:rPr lang="en-US" sz="1600" b="1" spc="5"/>
              <a:t> </a:t>
            </a:r>
            <a:r>
              <a:rPr lang="en-US" sz="1600" b="1" spc="-15"/>
              <a:t>tersisa</a:t>
            </a:r>
            <a:r>
              <a:rPr lang="en-US" sz="1600" b="1" spc="30"/>
              <a:t> </a:t>
            </a:r>
            <a:r>
              <a:rPr lang="en-US" sz="1600" b="1" spc="-5"/>
              <a:t>kasgot.</a:t>
            </a:r>
            <a:endParaRPr lang="en-US" sz="16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28397"/>
            <a:ext cx="65227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6920" algn="l"/>
              </a:tabLst>
            </a:pPr>
            <a:r>
              <a:rPr sz="2700" spc="-20" dirty="0" err="1">
                <a:solidFill>
                  <a:srgbClr val="000000"/>
                </a:solidFill>
              </a:rPr>
              <a:t>Pengurangan</a:t>
            </a:r>
            <a:r>
              <a:rPr lang="en-GB" sz="2700" spc="-20" dirty="0">
                <a:solidFill>
                  <a:srgbClr val="000000"/>
                </a:solidFill>
              </a:rPr>
              <a:t> </a:t>
            </a:r>
            <a:r>
              <a:rPr sz="2700" spc="-10" dirty="0">
                <a:solidFill>
                  <a:srgbClr val="000000"/>
                </a:solidFill>
              </a:rPr>
              <a:t>Media</a:t>
            </a:r>
            <a:r>
              <a:rPr sz="2700" spc="25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dan</a:t>
            </a:r>
            <a:r>
              <a:rPr sz="2700" spc="5" dirty="0">
                <a:solidFill>
                  <a:srgbClr val="000000"/>
                </a:solidFill>
              </a:rPr>
              <a:t> </a:t>
            </a:r>
            <a:r>
              <a:rPr sz="2700" spc="-15" dirty="0">
                <a:solidFill>
                  <a:srgbClr val="000000"/>
                </a:solidFill>
              </a:rPr>
              <a:t>Pengambilan</a:t>
            </a:r>
            <a:r>
              <a:rPr sz="2700" spc="5" dirty="0">
                <a:solidFill>
                  <a:srgbClr val="000000"/>
                </a:solidFill>
              </a:rPr>
              <a:t> </a:t>
            </a:r>
            <a:r>
              <a:rPr sz="2700" spc="-10" dirty="0">
                <a:solidFill>
                  <a:srgbClr val="000000"/>
                </a:solidFill>
              </a:rPr>
              <a:t>Kasgot</a:t>
            </a:r>
            <a:endParaRPr sz="2700" dirty="0"/>
          </a:p>
        </p:txBody>
      </p:sp>
      <p:sp>
        <p:nvSpPr>
          <p:cNvPr id="4" name="object 4"/>
          <p:cNvSpPr txBox="1"/>
          <p:nvPr/>
        </p:nvSpPr>
        <p:spPr>
          <a:xfrm>
            <a:off x="4154806" y="4084955"/>
            <a:ext cx="25107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latin typeface="Calibri"/>
                <a:cs typeface="Calibri"/>
              </a:rPr>
              <a:t>Pemberian</a:t>
            </a:r>
            <a:r>
              <a:rPr sz="2700" b="1" spc="-35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Pakan</a:t>
            </a:r>
            <a:endParaRPr sz="27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500" y="937006"/>
            <a:ext cx="4986020" cy="2776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4084955"/>
            <a:ext cx="4986020" cy="2611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5069" y="173862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52800" y="2895600"/>
            <a:ext cx="66294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1">
              <a:lnSpc>
                <a:spcPct val="100000"/>
              </a:lnSpc>
              <a:spcBef>
                <a:spcPts val="100"/>
              </a:spcBef>
              <a:tabLst>
                <a:tab pos="411480" algn="l"/>
              </a:tabLst>
            </a:pPr>
            <a:r>
              <a:rPr lang="en-GB" sz="2200" b="1" spc="-10" dirty="0">
                <a:solidFill>
                  <a:srgbClr val="404040"/>
                </a:solidFill>
                <a:latin typeface="Calibri"/>
                <a:cs typeface="Calibri"/>
              </a:rPr>
              <a:t>3.4 </a:t>
            </a:r>
            <a:r>
              <a:rPr sz="2200" b="1" spc="-10" dirty="0" err="1">
                <a:solidFill>
                  <a:srgbClr val="404040"/>
                </a:solidFill>
                <a:latin typeface="Calibri"/>
                <a:cs typeface="Calibri"/>
              </a:rPr>
              <a:t>Pemeliharaan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404040"/>
                </a:solidFill>
                <a:latin typeface="Calibri"/>
                <a:cs typeface="Calibri"/>
              </a:rPr>
              <a:t>Fase</a:t>
            </a:r>
            <a:r>
              <a:rPr sz="22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Lalat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BSF</a:t>
            </a:r>
            <a:endParaRPr sz="2200" b="1" dirty="0">
              <a:latin typeface="Calibri"/>
              <a:cs typeface="Calibri"/>
            </a:endParaRPr>
          </a:p>
          <a:p>
            <a:pPr marL="352425" lvl="2">
              <a:lnSpc>
                <a:spcPct val="100000"/>
              </a:lnSpc>
              <a:tabLst>
                <a:tab pos="925194" algn="l"/>
              </a:tabLst>
            </a:pPr>
            <a:r>
              <a:rPr lang="en-GB" sz="2200" b="1" spc="-10" dirty="0">
                <a:solidFill>
                  <a:srgbClr val="404040"/>
                </a:solidFill>
                <a:latin typeface="Calibri"/>
                <a:cs typeface="Calibri"/>
              </a:rPr>
              <a:t>3.4.1 </a:t>
            </a:r>
            <a:r>
              <a:rPr sz="2200" b="1" spc="-10" dirty="0" err="1">
                <a:solidFill>
                  <a:srgbClr val="404040"/>
                </a:solidFill>
                <a:latin typeface="Calibri"/>
                <a:cs typeface="Calibri"/>
              </a:rPr>
              <a:t>Penyiapan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 Kandang</a:t>
            </a:r>
            <a:r>
              <a:rPr sz="2200" b="1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lalat</a:t>
            </a:r>
            <a:r>
              <a:rPr sz="22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BSF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 untuk</a:t>
            </a:r>
            <a:r>
              <a:rPr sz="22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Bertelur</a:t>
            </a:r>
            <a:endParaRPr sz="2200" b="1" dirty="0">
              <a:latin typeface="Calibri"/>
              <a:cs typeface="Calibri"/>
            </a:endParaRPr>
          </a:p>
          <a:p>
            <a:pPr marL="352425" lvl="2">
              <a:lnSpc>
                <a:spcPct val="100000"/>
              </a:lnSpc>
              <a:tabLst>
                <a:tab pos="923925" algn="l"/>
              </a:tabLst>
            </a:pPr>
            <a:r>
              <a:rPr lang="en-GB" sz="2200" b="1" spc="-10" dirty="0">
                <a:solidFill>
                  <a:srgbClr val="404040"/>
                </a:solidFill>
                <a:latin typeface="Calibri"/>
                <a:cs typeface="Calibri"/>
              </a:rPr>
              <a:t>3.4.2 </a:t>
            </a:r>
            <a:r>
              <a:rPr sz="2200" b="1" spc="-10" dirty="0" err="1">
                <a:solidFill>
                  <a:srgbClr val="404040"/>
                </a:solidFill>
                <a:latin typeface="Calibri"/>
                <a:cs typeface="Calibri"/>
              </a:rPr>
              <a:t>Pemeliharaan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404040"/>
                </a:solidFill>
                <a:latin typeface="Calibri"/>
                <a:cs typeface="Calibri"/>
              </a:rPr>
              <a:t>Fase</a:t>
            </a:r>
            <a:r>
              <a:rPr sz="22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Lalat</a:t>
            </a:r>
            <a:endParaRPr sz="22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r"/>
            <a:r>
              <a:rPr lang="en-US" b="0">
                <a:solidFill>
                  <a:srgbClr val="FFFFFF"/>
                </a:solidFill>
              </a:rPr>
              <a:t>OUTLINE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1048" y="804333"/>
            <a:ext cx="6306003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410845" lvl="1" indent="-39878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AutoNum type="arabicPeriod"/>
              <a:tabLst>
                <a:tab pos="411480" algn="l"/>
              </a:tabLst>
            </a:pPr>
            <a:r>
              <a:rPr lang="en-US" sz="1700" spc="-10" dirty="0"/>
              <a:t>Cara </a:t>
            </a:r>
            <a:r>
              <a:rPr lang="en-US" sz="1700" spc="-10" dirty="0" err="1"/>
              <a:t>memperoleh</a:t>
            </a:r>
            <a:r>
              <a:rPr lang="en-US" sz="1700" spc="30" dirty="0"/>
              <a:t> </a:t>
            </a:r>
            <a:r>
              <a:rPr lang="en-US" sz="1700" spc="-5" dirty="0" err="1"/>
              <a:t>bibit</a:t>
            </a:r>
            <a:r>
              <a:rPr lang="en-US" sz="1700" spc="5" dirty="0"/>
              <a:t> </a:t>
            </a:r>
            <a:r>
              <a:rPr lang="en-US" sz="1700" spc="-5" dirty="0"/>
              <a:t>BSF</a:t>
            </a:r>
            <a:r>
              <a:rPr lang="en-US" sz="1700" dirty="0"/>
              <a:t> </a:t>
            </a:r>
            <a:r>
              <a:rPr lang="en-US" sz="1700" spc="-10" dirty="0" err="1"/>
              <a:t>dari</a:t>
            </a:r>
            <a:r>
              <a:rPr lang="en-US" sz="1700" spc="15" dirty="0"/>
              <a:t> </a:t>
            </a:r>
            <a:r>
              <a:rPr lang="en-US" sz="1700" dirty="0" err="1"/>
              <a:t>alam</a:t>
            </a:r>
            <a:endParaRPr lang="en-US" sz="1700" dirty="0"/>
          </a:p>
          <a:p>
            <a:pPr marL="927100" lvl="2" indent="-572770" defTabSz="914400">
              <a:lnSpc>
                <a:spcPct val="90000"/>
              </a:lnSpc>
              <a:buClr>
                <a:schemeClr val="accent1"/>
              </a:buClr>
              <a:buAutoNum type="arabicPeriod"/>
              <a:tabLst>
                <a:tab pos="927735" algn="l"/>
              </a:tabLst>
            </a:pPr>
            <a:r>
              <a:rPr lang="en-US" sz="1700" spc="-10" dirty="0" err="1"/>
              <a:t>pembuatan</a:t>
            </a:r>
            <a:r>
              <a:rPr lang="en-US" sz="1700" spc="15" dirty="0"/>
              <a:t> </a:t>
            </a:r>
            <a:r>
              <a:rPr lang="en-US" sz="1700" dirty="0"/>
              <a:t>Media </a:t>
            </a:r>
            <a:r>
              <a:rPr lang="en-US" sz="1700" spc="-5" dirty="0" err="1"/>
              <a:t>Pemancing</a:t>
            </a:r>
            <a:r>
              <a:rPr lang="en-US" sz="1700" spc="-15" dirty="0"/>
              <a:t> (</a:t>
            </a:r>
            <a:r>
              <a:rPr lang="en-US" sz="1700" spc="-15" dirty="0" err="1"/>
              <a:t>Atraktan</a:t>
            </a:r>
            <a:r>
              <a:rPr lang="en-US" sz="1700" spc="-15" dirty="0"/>
              <a:t>)</a:t>
            </a:r>
            <a:endParaRPr lang="en-US" sz="1700" dirty="0"/>
          </a:p>
          <a:p>
            <a:pPr marL="924560" lvl="2" indent="-572135" defTabSz="914400">
              <a:lnSpc>
                <a:spcPct val="90000"/>
              </a:lnSpc>
              <a:buClr>
                <a:schemeClr val="accent1"/>
              </a:buClr>
              <a:buAutoNum type="arabicPeriod"/>
              <a:tabLst>
                <a:tab pos="925194" algn="l"/>
              </a:tabLst>
            </a:pPr>
            <a:r>
              <a:rPr lang="en-US" sz="1700" spc="-10" dirty="0" err="1"/>
              <a:t>pembuatan</a:t>
            </a:r>
            <a:r>
              <a:rPr lang="en-US" sz="1700" spc="40" dirty="0"/>
              <a:t> </a:t>
            </a:r>
            <a:r>
              <a:rPr lang="en-US" sz="1700" spc="-10" dirty="0" err="1"/>
              <a:t>tempat</a:t>
            </a:r>
            <a:r>
              <a:rPr lang="en-US" sz="1700" spc="10" dirty="0"/>
              <a:t> </a:t>
            </a:r>
            <a:r>
              <a:rPr lang="en-US" sz="1700" spc="-5" dirty="0" err="1"/>
              <a:t>Bertelur</a:t>
            </a:r>
            <a:r>
              <a:rPr lang="en-US" sz="1700" spc="15" dirty="0"/>
              <a:t> </a:t>
            </a:r>
            <a:r>
              <a:rPr lang="en-US" sz="1700" spc="-10" dirty="0" err="1"/>
              <a:t>Lalat</a:t>
            </a:r>
            <a:r>
              <a:rPr lang="en-US" sz="1700" spc="20" dirty="0"/>
              <a:t> </a:t>
            </a:r>
            <a:r>
              <a:rPr lang="en-US" sz="1700" spc="-15" dirty="0"/>
              <a:t>(indicator</a:t>
            </a:r>
            <a:r>
              <a:rPr lang="en-US" sz="1700" spc="55" dirty="0"/>
              <a:t> </a:t>
            </a:r>
            <a:r>
              <a:rPr lang="en-US" sz="1700" spc="-10" dirty="0" err="1"/>
              <a:t>keberhasilan</a:t>
            </a:r>
            <a:r>
              <a:rPr lang="en-US" sz="1700" spc="35" dirty="0"/>
              <a:t> </a:t>
            </a:r>
            <a:r>
              <a:rPr lang="en-US" sz="1700" spc="-15" dirty="0" err="1"/>
              <a:t>budidaya</a:t>
            </a:r>
            <a:r>
              <a:rPr lang="en-US" sz="1700" spc="45" dirty="0"/>
              <a:t> </a:t>
            </a:r>
            <a:r>
              <a:rPr lang="en-US" sz="1700" spc="-5" dirty="0" err="1"/>
              <a:t>lalat</a:t>
            </a:r>
            <a:r>
              <a:rPr lang="en-US" sz="1700" spc="-5" dirty="0"/>
              <a:t>)</a:t>
            </a:r>
            <a:endParaRPr lang="en-US" sz="1700" dirty="0"/>
          </a:p>
          <a:p>
            <a:pPr marL="410845" lvl="1" indent="-398780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AutoNum type="arabicPeriod"/>
              <a:tabLst>
                <a:tab pos="411480" algn="l"/>
              </a:tabLst>
            </a:pPr>
            <a:r>
              <a:rPr lang="en-US" sz="1700" spc="-10" dirty="0" err="1"/>
              <a:t>Penetasan</a:t>
            </a:r>
            <a:r>
              <a:rPr lang="en-US" sz="1700" spc="-60" dirty="0"/>
              <a:t> </a:t>
            </a:r>
            <a:r>
              <a:rPr lang="en-US" sz="1700" spc="-35" dirty="0" err="1"/>
              <a:t>Telur</a:t>
            </a:r>
            <a:endParaRPr lang="en-US" sz="1700" dirty="0"/>
          </a:p>
          <a:p>
            <a:pPr marL="927100" lvl="2" indent="-572770" defTabSz="914400">
              <a:lnSpc>
                <a:spcPct val="90000"/>
              </a:lnSpc>
              <a:buClr>
                <a:schemeClr val="accent1"/>
              </a:buClr>
              <a:buAutoNum type="arabicPeriod"/>
              <a:tabLst>
                <a:tab pos="927735" algn="l"/>
              </a:tabLst>
            </a:pPr>
            <a:r>
              <a:rPr lang="en-US" sz="1700" spc="-10" dirty="0" err="1"/>
              <a:t>Pembuatan</a:t>
            </a:r>
            <a:r>
              <a:rPr lang="en-US" sz="1700" dirty="0"/>
              <a:t> Media</a:t>
            </a:r>
            <a:r>
              <a:rPr lang="en-US" sz="1700" spc="5" dirty="0"/>
              <a:t> </a:t>
            </a:r>
            <a:r>
              <a:rPr lang="en-US" sz="1700" spc="-10" dirty="0" err="1"/>
              <a:t>Penetasan</a:t>
            </a:r>
            <a:r>
              <a:rPr lang="en-US" sz="1700" spc="-20" dirty="0"/>
              <a:t> </a:t>
            </a:r>
            <a:r>
              <a:rPr lang="en-US" sz="1700" spc="-35" dirty="0" err="1"/>
              <a:t>Telur</a:t>
            </a:r>
            <a:r>
              <a:rPr lang="en-US" sz="1700" spc="5" dirty="0"/>
              <a:t> </a:t>
            </a:r>
            <a:r>
              <a:rPr lang="en-US" sz="1700" spc="-5" dirty="0"/>
              <a:t>BSF</a:t>
            </a:r>
            <a:endParaRPr lang="en-US" sz="1700" dirty="0"/>
          </a:p>
          <a:p>
            <a:pPr marL="927100" lvl="2" indent="-572770" defTabSz="914400">
              <a:lnSpc>
                <a:spcPct val="90000"/>
              </a:lnSpc>
              <a:spcBef>
                <a:spcPts val="5"/>
              </a:spcBef>
              <a:buClr>
                <a:schemeClr val="accent1"/>
              </a:buClr>
              <a:buAutoNum type="arabicPeriod"/>
              <a:tabLst>
                <a:tab pos="927735" algn="l"/>
              </a:tabLst>
            </a:pPr>
            <a:r>
              <a:rPr lang="en-US" sz="1700" spc="-10" dirty="0" err="1"/>
              <a:t>Penetasan</a:t>
            </a:r>
            <a:r>
              <a:rPr lang="en-US" sz="1700" spc="-25" dirty="0"/>
              <a:t> </a:t>
            </a:r>
            <a:r>
              <a:rPr lang="en-US" sz="1700" spc="-35" dirty="0" err="1"/>
              <a:t>Telur</a:t>
            </a:r>
            <a:r>
              <a:rPr lang="en-US" sz="1700" spc="-15" dirty="0"/>
              <a:t> </a:t>
            </a:r>
            <a:r>
              <a:rPr lang="en-US" sz="1700" dirty="0"/>
              <a:t>BSF</a:t>
            </a:r>
          </a:p>
          <a:p>
            <a:pPr marL="410845" lvl="1" indent="-398780" defTabSz="914400">
              <a:lnSpc>
                <a:spcPct val="90000"/>
              </a:lnSpc>
              <a:spcBef>
                <a:spcPts val="595"/>
              </a:spcBef>
              <a:buClr>
                <a:schemeClr val="accent1"/>
              </a:buClr>
              <a:buAutoNum type="arabicPeriod"/>
              <a:tabLst>
                <a:tab pos="411480" algn="l"/>
              </a:tabLst>
            </a:pPr>
            <a:r>
              <a:rPr lang="en-US" sz="1700" spc="-10" dirty="0" err="1"/>
              <a:t>Pembesaran</a:t>
            </a:r>
            <a:r>
              <a:rPr lang="en-US" sz="1700" spc="-15" dirty="0"/>
              <a:t> </a:t>
            </a:r>
            <a:r>
              <a:rPr lang="en-US" sz="1700" spc="-10" dirty="0"/>
              <a:t>Maggot</a:t>
            </a:r>
            <a:r>
              <a:rPr lang="en-US" sz="1700" spc="30" dirty="0"/>
              <a:t> </a:t>
            </a:r>
            <a:r>
              <a:rPr lang="en-US" sz="1700" spc="-5" dirty="0"/>
              <a:t>BSF</a:t>
            </a:r>
            <a:endParaRPr lang="en-US" sz="1700" dirty="0"/>
          </a:p>
          <a:p>
            <a:pPr marL="975360" lvl="2" indent="-572135" defTabSz="914400">
              <a:lnSpc>
                <a:spcPct val="90000"/>
              </a:lnSpc>
              <a:spcBef>
                <a:spcPts val="5"/>
              </a:spcBef>
              <a:buClr>
                <a:schemeClr val="accent1"/>
              </a:buClr>
              <a:buAutoNum type="arabicPeriod"/>
              <a:tabLst>
                <a:tab pos="975994" algn="l"/>
              </a:tabLst>
            </a:pPr>
            <a:r>
              <a:rPr lang="en-US" sz="1700" spc="-10" dirty="0" err="1"/>
              <a:t>Pembuatan</a:t>
            </a:r>
            <a:r>
              <a:rPr lang="en-US" sz="1700" spc="10" dirty="0"/>
              <a:t> </a:t>
            </a:r>
            <a:r>
              <a:rPr lang="en-US" sz="1700" spc="-5" dirty="0" err="1"/>
              <a:t>Biopond</a:t>
            </a:r>
            <a:r>
              <a:rPr lang="en-US" sz="1700" spc="15" dirty="0"/>
              <a:t> </a:t>
            </a:r>
            <a:r>
              <a:rPr lang="en-US" sz="1700" spc="-10" dirty="0" err="1"/>
              <a:t>untuk</a:t>
            </a:r>
            <a:r>
              <a:rPr lang="en-US" sz="1700" spc="25" dirty="0"/>
              <a:t> </a:t>
            </a:r>
            <a:r>
              <a:rPr lang="en-US" sz="1700" spc="-5" dirty="0"/>
              <a:t>Maggot</a:t>
            </a:r>
            <a:r>
              <a:rPr lang="en-US" sz="1700" spc="35" dirty="0"/>
              <a:t> </a:t>
            </a:r>
            <a:r>
              <a:rPr lang="en-US" sz="1700" dirty="0"/>
              <a:t>BSF</a:t>
            </a:r>
          </a:p>
          <a:p>
            <a:pPr marL="974090" lvl="2" indent="-570865" defTabSz="914400">
              <a:lnSpc>
                <a:spcPct val="90000"/>
              </a:lnSpc>
              <a:buClr>
                <a:schemeClr val="accent1"/>
              </a:buClr>
              <a:buAutoNum type="arabicPeriod"/>
              <a:tabLst>
                <a:tab pos="974725" algn="l"/>
              </a:tabLst>
            </a:pPr>
            <a:r>
              <a:rPr lang="en-US" sz="1700" spc="-10" dirty="0" err="1"/>
              <a:t>Pembesaran</a:t>
            </a:r>
            <a:r>
              <a:rPr lang="en-US" sz="1700" spc="20" dirty="0"/>
              <a:t> </a:t>
            </a:r>
            <a:r>
              <a:rPr lang="en-US" sz="1700" spc="-10" dirty="0"/>
              <a:t>Maggot</a:t>
            </a:r>
            <a:r>
              <a:rPr lang="en-US" sz="1700" spc="25" dirty="0"/>
              <a:t> </a:t>
            </a:r>
            <a:r>
              <a:rPr lang="en-US" sz="1700" spc="-5" dirty="0"/>
              <a:t>BSF</a:t>
            </a:r>
            <a:r>
              <a:rPr lang="en-US" sz="1700" spc="10" dirty="0"/>
              <a:t> </a:t>
            </a:r>
            <a:r>
              <a:rPr lang="en-US" sz="1700" spc="-5" dirty="0"/>
              <a:t>dan</a:t>
            </a:r>
            <a:r>
              <a:rPr lang="en-US" sz="1700" spc="25" dirty="0"/>
              <a:t> </a:t>
            </a:r>
            <a:r>
              <a:rPr lang="en-US" sz="1700" spc="-5" dirty="0" err="1"/>
              <a:t>Pemberian</a:t>
            </a:r>
            <a:r>
              <a:rPr lang="en-US" sz="1700" spc="5" dirty="0"/>
              <a:t> </a:t>
            </a:r>
            <a:r>
              <a:rPr lang="en-US" sz="1700" spc="-15" dirty="0" err="1"/>
              <a:t>Pakan</a:t>
            </a:r>
            <a:r>
              <a:rPr lang="en-US" sz="1700" spc="-15" dirty="0"/>
              <a:t> </a:t>
            </a:r>
            <a:r>
              <a:rPr lang="en-US" sz="1700" spc="-10" dirty="0" err="1"/>
              <a:t>untuk</a:t>
            </a:r>
            <a:r>
              <a:rPr lang="en-US" sz="1700" spc="35" dirty="0"/>
              <a:t> </a:t>
            </a:r>
            <a:r>
              <a:rPr lang="en-US" sz="1700" spc="-10" dirty="0"/>
              <a:t>Maggot</a:t>
            </a:r>
            <a:endParaRPr lang="en-US" sz="1700" dirty="0"/>
          </a:p>
          <a:p>
            <a:pPr marL="975360" lvl="2" indent="-572135" defTabSz="914400">
              <a:lnSpc>
                <a:spcPct val="90000"/>
              </a:lnSpc>
              <a:buClr>
                <a:schemeClr val="accent1"/>
              </a:buClr>
              <a:buAutoNum type="arabicPeriod"/>
              <a:tabLst>
                <a:tab pos="975994" algn="l"/>
              </a:tabLst>
            </a:pPr>
            <a:r>
              <a:rPr lang="en-US" sz="1700" spc="-15" dirty="0" err="1"/>
              <a:t>pengurangan</a:t>
            </a:r>
            <a:r>
              <a:rPr lang="en-US" sz="1700" spc="95" dirty="0"/>
              <a:t> </a:t>
            </a:r>
            <a:r>
              <a:rPr lang="en-US" sz="1700" dirty="0"/>
              <a:t>media</a:t>
            </a:r>
            <a:r>
              <a:rPr lang="en-US" sz="1700" spc="-15" dirty="0"/>
              <a:t> </a:t>
            </a:r>
            <a:r>
              <a:rPr lang="en-US" sz="1700" spc="-10" dirty="0" err="1"/>
              <a:t>sisa</a:t>
            </a:r>
            <a:r>
              <a:rPr lang="en-US" sz="1700" spc="-10" dirty="0"/>
              <a:t>/</a:t>
            </a:r>
            <a:r>
              <a:rPr lang="en-US" sz="1700" spc="-10" dirty="0" err="1"/>
              <a:t>bekas</a:t>
            </a:r>
            <a:r>
              <a:rPr lang="en-US" sz="1700" spc="25" dirty="0"/>
              <a:t> </a:t>
            </a:r>
            <a:r>
              <a:rPr lang="en-US" sz="1700" spc="-5" dirty="0"/>
              <a:t>maggot</a:t>
            </a:r>
            <a:r>
              <a:rPr lang="en-US" sz="1700" spc="25" dirty="0"/>
              <a:t> </a:t>
            </a:r>
            <a:r>
              <a:rPr lang="en-US" sz="1700" spc="-15" dirty="0"/>
              <a:t>(</a:t>
            </a:r>
            <a:r>
              <a:rPr lang="en-US" sz="1700" spc="-15" dirty="0" err="1"/>
              <a:t>kasgot</a:t>
            </a:r>
            <a:r>
              <a:rPr lang="en-US" sz="1700" spc="-15" dirty="0"/>
              <a:t>)</a:t>
            </a:r>
            <a:endParaRPr lang="en-US" sz="1700" dirty="0"/>
          </a:p>
          <a:p>
            <a:pPr marL="410845" lvl="1" indent="-398780" defTabSz="914400">
              <a:lnSpc>
                <a:spcPct val="90000"/>
              </a:lnSpc>
              <a:spcBef>
                <a:spcPts val="605"/>
              </a:spcBef>
              <a:buClr>
                <a:schemeClr val="accent1"/>
              </a:buClr>
              <a:buAutoNum type="arabicPeriod"/>
              <a:tabLst>
                <a:tab pos="411480" algn="l"/>
              </a:tabLst>
            </a:pPr>
            <a:r>
              <a:rPr lang="en-US" sz="1700" spc="-10" dirty="0" err="1"/>
              <a:t>Pemeliharaan</a:t>
            </a:r>
            <a:r>
              <a:rPr lang="en-US" sz="1700" spc="-5" dirty="0"/>
              <a:t> </a:t>
            </a:r>
            <a:r>
              <a:rPr lang="en-US" sz="1700" spc="-15" dirty="0" err="1"/>
              <a:t>Fase</a:t>
            </a:r>
            <a:r>
              <a:rPr lang="en-US" sz="1700" spc="-15" dirty="0"/>
              <a:t> </a:t>
            </a:r>
            <a:r>
              <a:rPr lang="en-US" sz="1700" spc="-10" dirty="0" err="1"/>
              <a:t>Lalat</a:t>
            </a:r>
            <a:r>
              <a:rPr lang="en-US" sz="1700" spc="5" dirty="0"/>
              <a:t> </a:t>
            </a:r>
            <a:r>
              <a:rPr lang="en-US" sz="1700" spc="-5" dirty="0"/>
              <a:t>BSF</a:t>
            </a:r>
            <a:endParaRPr lang="en-US" sz="1700" dirty="0"/>
          </a:p>
          <a:p>
            <a:pPr marL="924560" lvl="2" indent="-572135" defTabSz="914400">
              <a:lnSpc>
                <a:spcPct val="90000"/>
              </a:lnSpc>
              <a:buClr>
                <a:schemeClr val="accent1"/>
              </a:buClr>
              <a:buAutoNum type="arabicPeriod"/>
              <a:tabLst>
                <a:tab pos="925194" algn="l"/>
              </a:tabLst>
            </a:pPr>
            <a:r>
              <a:rPr lang="en-US" sz="1700" spc="-10" dirty="0" err="1"/>
              <a:t>Penyiapan</a:t>
            </a:r>
            <a:r>
              <a:rPr lang="en-US" sz="1700" spc="-15" dirty="0"/>
              <a:t> </a:t>
            </a:r>
            <a:r>
              <a:rPr lang="en-US" sz="1700" spc="-10" dirty="0" err="1"/>
              <a:t>Kandang</a:t>
            </a:r>
            <a:r>
              <a:rPr lang="en-US" sz="1700" spc="40" dirty="0"/>
              <a:t> </a:t>
            </a:r>
            <a:r>
              <a:rPr lang="en-US" sz="1700" spc="-5" dirty="0" err="1"/>
              <a:t>lalat</a:t>
            </a:r>
            <a:r>
              <a:rPr lang="en-US" sz="1700" spc="-20" dirty="0"/>
              <a:t> </a:t>
            </a:r>
            <a:r>
              <a:rPr lang="en-US" sz="1700" spc="-5" dirty="0"/>
              <a:t>BSF</a:t>
            </a:r>
            <a:r>
              <a:rPr lang="en-US" sz="1700" spc="-10" dirty="0"/>
              <a:t> </a:t>
            </a:r>
            <a:r>
              <a:rPr lang="en-US" sz="1700" spc="-10" dirty="0" err="1"/>
              <a:t>untuk</a:t>
            </a:r>
            <a:r>
              <a:rPr lang="en-US" sz="1700" spc="20" dirty="0"/>
              <a:t> </a:t>
            </a:r>
            <a:r>
              <a:rPr lang="en-US" sz="1700" spc="-5" dirty="0" err="1"/>
              <a:t>Bertelur</a:t>
            </a:r>
            <a:endParaRPr lang="en-US" sz="1700" dirty="0"/>
          </a:p>
          <a:p>
            <a:pPr marL="923290" lvl="2" indent="-570865" defTabSz="914400">
              <a:lnSpc>
                <a:spcPct val="90000"/>
              </a:lnSpc>
              <a:buClr>
                <a:schemeClr val="accent1"/>
              </a:buClr>
              <a:buAutoNum type="arabicPeriod"/>
              <a:tabLst>
                <a:tab pos="923925" algn="l"/>
              </a:tabLst>
            </a:pPr>
            <a:r>
              <a:rPr lang="en-US" sz="1700" spc="-10" dirty="0" err="1"/>
              <a:t>Pemeliharaan</a:t>
            </a:r>
            <a:r>
              <a:rPr lang="en-US" sz="1700" spc="-10" dirty="0"/>
              <a:t> </a:t>
            </a:r>
            <a:r>
              <a:rPr lang="en-US" sz="1700" spc="-15" dirty="0" err="1"/>
              <a:t>Fase</a:t>
            </a:r>
            <a:r>
              <a:rPr lang="en-US" sz="1700" dirty="0"/>
              <a:t> </a:t>
            </a:r>
            <a:r>
              <a:rPr lang="en-US" sz="1700" spc="-5" dirty="0" err="1"/>
              <a:t>Lalat</a:t>
            </a:r>
            <a:endParaRPr lang="en-US" sz="1700" dirty="0"/>
          </a:p>
          <a:p>
            <a:pPr marL="410209" lvl="1" indent="-398145" defTabSz="9144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AutoNum type="arabicPeriod"/>
              <a:tabLst>
                <a:tab pos="410845" algn="l"/>
              </a:tabLst>
            </a:pPr>
            <a:r>
              <a:rPr lang="en-US" sz="1700" spc="-10" dirty="0"/>
              <a:t>Proses </a:t>
            </a:r>
            <a:r>
              <a:rPr lang="en-US" sz="1700" spc="-5" dirty="0" err="1"/>
              <a:t>Pemanenan</a:t>
            </a:r>
            <a:r>
              <a:rPr lang="en-US" sz="1700" spc="10" dirty="0"/>
              <a:t> </a:t>
            </a:r>
            <a:r>
              <a:rPr lang="en-US" sz="1700" spc="-5" dirty="0"/>
              <a:t>Hasil </a:t>
            </a:r>
            <a:r>
              <a:rPr lang="en-US" sz="1700" spc="-15" dirty="0" err="1"/>
              <a:t>Budidaya</a:t>
            </a:r>
            <a:endParaRPr lang="en-US" sz="1700" dirty="0"/>
          </a:p>
          <a:p>
            <a:pPr marL="924560" lvl="2" indent="-572135" defTabSz="914400">
              <a:lnSpc>
                <a:spcPct val="90000"/>
              </a:lnSpc>
              <a:buClr>
                <a:schemeClr val="accent1"/>
              </a:buClr>
              <a:buAutoNum type="arabicPeriod"/>
              <a:tabLst>
                <a:tab pos="925194" algn="l"/>
              </a:tabLst>
            </a:pPr>
            <a:r>
              <a:rPr lang="en-US" sz="1700" spc="-5" dirty="0" err="1"/>
              <a:t>Pemanenan</a:t>
            </a:r>
            <a:r>
              <a:rPr lang="en-US" sz="1700" spc="-5" dirty="0"/>
              <a:t> </a:t>
            </a:r>
            <a:r>
              <a:rPr lang="en-US" sz="1700" spc="-5" dirty="0" err="1"/>
              <a:t>telur</a:t>
            </a:r>
            <a:r>
              <a:rPr lang="en-US" sz="1700" spc="-10" dirty="0"/>
              <a:t> </a:t>
            </a:r>
            <a:r>
              <a:rPr lang="en-US" sz="1700" spc="-10" dirty="0" err="1"/>
              <a:t>dari</a:t>
            </a:r>
            <a:r>
              <a:rPr lang="en-US" sz="1700" spc="10" dirty="0"/>
              <a:t> </a:t>
            </a:r>
            <a:r>
              <a:rPr lang="en-US" sz="1700" spc="-10" dirty="0" err="1"/>
              <a:t>kandang</a:t>
            </a:r>
            <a:r>
              <a:rPr lang="en-US" sz="1700" spc="25" dirty="0"/>
              <a:t> </a:t>
            </a:r>
            <a:r>
              <a:rPr lang="en-US" sz="1700" spc="-5" dirty="0" err="1"/>
              <a:t>lalat</a:t>
            </a:r>
            <a:endParaRPr lang="en-US" sz="1700" dirty="0"/>
          </a:p>
          <a:p>
            <a:pPr marL="923290" lvl="2" indent="-570865" defTabSz="914400">
              <a:lnSpc>
                <a:spcPct val="90000"/>
              </a:lnSpc>
              <a:buClr>
                <a:schemeClr val="accent1"/>
              </a:buClr>
              <a:buAutoNum type="arabicPeriod"/>
              <a:tabLst>
                <a:tab pos="923925" algn="l"/>
              </a:tabLst>
            </a:pPr>
            <a:r>
              <a:rPr lang="en-US" sz="1700" spc="-20" dirty="0"/>
              <a:t>Cara</a:t>
            </a:r>
            <a:r>
              <a:rPr lang="en-US" sz="1700" spc="10" dirty="0"/>
              <a:t> </a:t>
            </a:r>
            <a:r>
              <a:rPr lang="en-US" sz="1700" spc="-10" dirty="0" err="1"/>
              <a:t>Panen</a:t>
            </a:r>
            <a:r>
              <a:rPr lang="en-US" sz="1700" dirty="0"/>
              <a:t> </a:t>
            </a:r>
            <a:r>
              <a:rPr lang="en-US" sz="1700" spc="-10" dirty="0"/>
              <a:t>Maggot</a:t>
            </a:r>
            <a:r>
              <a:rPr lang="en-US" sz="1700" spc="35" dirty="0"/>
              <a:t> </a:t>
            </a:r>
            <a:r>
              <a:rPr lang="en-US" sz="1700" spc="-5" dirty="0"/>
              <a:t>Muda</a:t>
            </a:r>
            <a:endParaRPr lang="en-US" sz="1700" dirty="0"/>
          </a:p>
          <a:p>
            <a:pPr marL="923290" lvl="2" indent="-570865" defTabSz="914400">
              <a:lnSpc>
                <a:spcPct val="90000"/>
              </a:lnSpc>
              <a:spcBef>
                <a:spcPts val="5"/>
              </a:spcBef>
              <a:buClr>
                <a:schemeClr val="accent1"/>
              </a:buClr>
              <a:buAutoNum type="arabicPeriod"/>
              <a:tabLst>
                <a:tab pos="923925" algn="l"/>
              </a:tabLst>
            </a:pPr>
            <a:r>
              <a:rPr lang="en-US" sz="1700" spc="-20" dirty="0"/>
              <a:t>Cara</a:t>
            </a:r>
            <a:r>
              <a:rPr lang="en-US" sz="1700" spc="5" dirty="0"/>
              <a:t> </a:t>
            </a:r>
            <a:r>
              <a:rPr lang="en-US" sz="1700" spc="-10" dirty="0" err="1"/>
              <a:t>Panen</a:t>
            </a:r>
            <a:r>
              <a:rPr lang="en-US" sz="1700" spc="-5" dirty="0"/>
              <a:t> </a:t>
            </a:r>
            <a:r>
              <a:rPr lang="en-US" sz="1700" spc="-10" dirty="0"/>
              <a:t>Prepupa</a:t>
            </a:r>
            <a:endParaRPr lang="en-US" sz="1700" dirty="0"/>
          </a:p>
          <a:p>
            <a:pPr marL="924560" lvl="2" indent="-572135" defTabSz="914400">
              <a:lnSpc>
                <a:spcPct val="90000"/>
              </a:lnSpc>
              <a:buClr>
                <a:schemeClr val="accent1"/>
              </a:buClr>
              <a:buAutoNum type="arabicPeriod"/>
              <a:tabLst>
                <a:tab pos="925194" algn="l"/>
              </a:tabLst>
            </a:pPr>
            <a:r>
              <a:rPr lang="en-US" sz="1700" spc="-15" dirty="0" err="1"/>
              <a:t>Pemanfaatan</a:t>
            </a:r>
            <a:r>
              <a:rPr lang="en-US" sz="1700" spc="15" dirty="0"/>
              <a:t> </a:t>
            </a:r>
            <a:r>
              <a:rPr lang="en-US" sz="1700" spc="-15" dirty="0" err="1"/>
              <a:t>kasgot</a:t>
            </a:r>
            <a:r>
              <a:rPr lang="en-US" sz="1700" spc="20" dirty="0"/>
              <a:t> </a:t>
            </a:r>
            <a:r>
              <a:rPr lang="en-US" sz="1700" spc="-15" dirty="0" err="1"/>
              <a:t>sebagai</a:t>
            </a:r>
            <a:r>
              <a:rPr lang="en-US" sz="1700" spc="25" dirty="0"/>
              <a:t> </a:t>
            </a:r>
            <a:r>
              <a:rPr lang="en-US" sz="1700" spc="-10" dirty="0" err="1"/>
              <a:t>pupuk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066800"/>
            <a:ext cx="384175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800" spc="-10" dirty="0" err="1"/>
              <a:t>Persiapan</a:t>
            </a:r>
            <a:r>
              <a:rPr lang="en-GB" sz="3800" spc="-80" dirty="0"/>
              <a:t> </a:t>
            </a:r>
            <a:r>
              <a:rPr lang="en-GB" sz="3800" spc="-10" dirty="0" err="1"/>
              <a:t>Kandang</a:t>
            </a:r>
            <a:endParaRPr lang="en-GB"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1066800" y="1981200"/>
            <a:ext cx="10965815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100"/>
              </a:spcBef>
              <a:tabLst>
                <a:tab pos="5819775" algn="l"/>
              </a:tabLst>
            </a:pPr>
            <a:r>
              <a:rPr lang="en-GB" sz="2400" b="1" spc="-5" dirty="0" err="1">
                <a:latin typeface="Calibri"/>
                <a:cs typeface="Calibri"/>
              </a:rPr>
              <a:t>Dalam</a:t>
            </a:r>
            <a:r>
              <a:rPr lang="en-GB" sz="2400" b="1" spc="30" dirty="0">
                <a:latin typeface="Calibri"/>
                <a:cs typeface="Calibri"/>
              </a:rPr>
              <a:t> </a:t>
            </a:r>
            <a:r>
              <a:rPr lang="en-GB" sz="2400" b="1" spc="-15" dirty="0" err="1">
                <a:latin typeface="Calibri"/>
                <a:cs typeface="Calibri"/>
              </a:rPr>
              <a:t>budidaya</a:t>
            </a:r>
            <a:r>
              <a:rPr lang="en-GB" sz="2400" b="1" spc="25" dirty="0">
                <a:latin typeface="Calibri"/>
                <a:cs typeface="Calibri"/>
              </a:rPr>
              <a:t> </a:t>
            </a:r>
            <a:r>
              <a:rPr lang="en-GB" sz="2400" b="1" spc="-5" dirty="0">
                <a:latin typeface="Calibri"/>
                <a:cs typeface="Calibri"/>
              </a:rPr>
              <a:t>Maggot</a:t>
            </a:r>
            <a:r>
              <a:rPr lang="en-GB" sz="2400" b="1" dirty="0">
                <a:latin typeface="Calibri"/>
                <a:cs typeface="Calibri"/>
              </a:rPr>
              <a:t> BSF</a:t>
            </a:r>
            <a:r>
              <a:rPr lang="en-GB" sz="2400" b="1" spc="-25" dirty="0">
                <a:latin typeface="Calibri"/>
                <a:cs typeface="Calibri"/>
              </a:rPr>
              <a:t> </a:t>
            </a:r>
            <a:r>
              <a:rPr lang="en-GB" sz="2400" b="1" dirty="0">
                <a:latin typeface="Calibri"/>
                <a:cs typeface="Calibri"/>
              </a:rPr>
              <a:t>,</a:t>
            </a:r>
            <a:r>
              <a:rPr lang="en-GB" sz="2400" b="1" spc="25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fase</a:t>
            </a:r>
            <a:r>
              <a:rPr lang="en-GB" sz="2400" b="1" spc="-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lalat</a:t>
            </a:r>
            <a:r>
              <a:rPr lang="en-GB" sz="2400" b="1" spc="-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perlu</a:t>
            </a:r>
            <a:r>
              <a:rPr lang="en-GB" sz="2400" b="1" spc="15" dirty="0">
                <a:latin typeface="Calibri"/>
                <a:cs typeface="Calibri"/>
              </a:rPr>
              <a:t> </a:t>
            </a:r>
            <a:r>
              <a:rPr lang="en-GB" sz="2400" b="1" spc="-15" dirty="0" err="1">
                <a:latin typeface="Calibri"/>
                <a:cs typeface="Calibri"/>
              </a:rPr>
              <a:t>dibudidayakan</a:t>
            </a:r>
            <a:r>
              <a:rPr lang="en-GB" sz="2400" b="1" spc="50" dirty="0">
                <a:latin typeface="Calibri"/>
                <a:cs typeface="Calibri"/>
              </a:rPr>
              <a:t> </a:t>
            </a:r>
            <a:r>
              <a:rPr lang="en-GB" sz="2400" b="1" spc="-20" dirty="0">
                <a:latin typeface="Calibri"/>
                <a:cs typeface="Calibri"/>
              </a:rPr>
              <a:t>juga</a:t>
            </a:r>
            <a:r>
              <a:rPr lang="en-GB" sz="2400" b="1" spc="10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untuk</a:t>
            </a:r>
            <a:r>
              <a:rPr lang="en-GB" sz="2400" b="1" spc="-10" dirty="0">
                <a:latin typeface="Calibri"/>
                <a:cs typeface="Calibri"/>
              </a:rPr>
              <a:t> </a:t>
            </a:r>
            <a:r>
              <a:rPr lang="en-GB" sz="2400" b="1" spc="-5" dirty="0">
                <a:latin typeface="Calibri"/>
                <a:cs typeface="Calibri"/>
              </a:rPr>
              <a:t> </a:t>
            </a:r>
            <a:r>
              <a:rPr lang="en-GB" sz="2400" b="1" spc="-15" dirty="0" err="1">
                <a:latin typeface="Calibri"/>
                <a:cs typeface="Calibri"/>
              </a:rPr>
              <a:t>keberlanjutan</a:t>
            </a:r>
            <a:r>
              <a:rPr lang="en-GB" sz="2400" b="1" spc="6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siklus</a:t>
            </a:r>
            <a:r>
              <a:rPr lang="en-GB" sz="2400" b="1" spc="20" dirty="0">
                <a:latin typeface="Calibri"/>
                <a:cs typeface="Calibri"/>
              </a:rPr>
              <a:t> </a:t>
            </a:r>
            <a:r>
              <a:rPr lang="en-GB" sz="2400" b="1" spc="-55" dirty="0">
                <a:latin typeface="Calibri"/>
                <a:cs typeface="Calibri"/>
              </a:rPr>
              <a:t>BSF.</a:t>
            </a:r>
            <a:r>
              <a:rPr lang="en-GB" sz="2400" b="1" spc="-10" dirty="0">
                <a:latin typeface="Calibri"/>
                <a:cs typeface="Calibri"/>
              </a:rPr>
              <a:t> </a:t>
            </a:r>
            <a:r>
              <a:rPr lang="en-GB" sz="2400" b="1" spc="-5" dirty="0">
                <a:latin typeface="Calibri"/>
                <a:cs typeface="Calibri"/>
              </a:rPr>
              <a:t>Dan</a:t>
            </a:r>
            <a:r>
              <a:rPr lang="en-GB" sz="2400" b="1" spc="15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fasilitas</a:t>
            </a:r>
            <a:r>
              <a:rPr lang="en-GB" sz="2400" b="1" spc="5" dirty="0">
                <a:latin typeface="Calibri"/>
                <a:cs typeface="Calibri"/>
              </a:rPr>
              <a:t> </a:t>
            </a:r>
            <a:r>
              <a:rPr lang="en-GB" sz="2400" b="1" spc="-10" dirty="0">
                <a:latin typeface="Calibri"/>
                <a:cs typeface="Calibri"/>
              </a:rPr>
              <a:t>yang</a:t>
            </a:r>
            <a:r>
              <a:rPr lang="en-GB" sz="2400" b="1" spc="-1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harus</a:t>
            </a:r>
            <a:r>
              <a:rPr lang="en-GB" sz="2400" b="1" spc="15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siapkan</a:t>
            </a:r>
            <a:r>
              <a:rPr lang="en-GB" sz="2400" b="1" spc="3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dalam</a:t>
            </a:r>
            <a:r>
              <a:rPr lang="en-GB" sz="2400" b="1" spc="25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memelihara</a:t>
            </a:r>
            <a:r>
              <a:rPr lang="en-GB" sz="2400" b="1" spc="-10" dirty="0">
                <a:latin typeface="Calibri"/>
                <a:cs typeface="Calibri"/>
              </a:rPr>
              <a:t> </a:t>
            </a:r>
            <a:r>
              <a:rPr lang="en-GB" sz="2400" b="1" spc="-595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fase</a:t>
            </a:r>
            <a:r>
              <a:rPr lang="en-GB" sz="2400" b="1" spc="-1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lalat</a:t>
            </a:r>
            <a:r>
              <a:rPr lang="en-GB" sz="2400" b="1" spc="-10" dirty="0">
                <a:latin typeface="Calibri"/>
                <a:cs typeface="Calibri"/>
              </a:rPr>
              <a:t> </a:t>
            </a:r>
            <a:r>
              <a:rPr lang="en-GB" sz="2400" b="1" dirty="0" err="1">
                <a:latin typeface="Calibri"/>
                <a:cs typeface="Calibri"/>
              </a:rPr>
              <a:t>adalah</a:t>
            </a:r>
            <a:r>
              <a:rPr lang="en-GB" sz="2400" b="1" spc="5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Kandang</a:t>
            </a:r>
            <a:r>
              <a:rPr lang="en-GB" sz="2400" b="1" spc="-10" dirty="0">
                <a:latin typeface="Calibri"/>
                <a:cs typeface="Calibri"/>
              </a:rPr>
              <a:t>.</a:t>
            </a:r>
            <a:r>
              <a:rPr lang="en-GB" sz="2400" b="1" spc="25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Beberapa</a:t>
            </a:r>
            <a:r>
              <a:rPr lang="en-GB" sz="2400" b="1" spc="2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hal</a:t>
            </a:r>
            <a:r>
              <a:rPr lang="en-GB" sz="2400" b="1" spc="10" dirty="0">
                <a:latin typeface="Calibri"/>
                <a:cs typeface="Calibri"/>
              </a:rPr>
              <a:t> </a:t>
            </a:r>
            <a:r>
              <a:rPr lang="en-GB" sz="2400" b="1" spc="-10" dirty="0">
                <a:latin typeface="Calibri"/>
                <a:cs typeface="Calibri"/>
              </a:rPr>
              <a:t>yang</a:t>
            </a:r>
            <a:r>
              <a:rPr lang="en-GB" sz="2400" b="1" spc="-1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perlu</a:t>
            </a:r>
            <a:r>
              <a:rPr lang="en-GB" sz="2400" b="1" spc="20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diperhatikan</a:t>
            </a:r>
            <a:r>
              <a:rPr lang="en-GB" sz="2400" b="1" spc="50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dalam</a:t>
            </a:r>
            <a:r>
              <a:rPr lang="en-GB" sz="2400" b="1" spc="-5" dirty="0">
                <a:latin typeface="Calibri"/>
                <a:cs typeface="Calibri"/>
              </a:rPr>
              <a:t> </a:t>
            </a:r>
            <a:r>
              <a:rPr lang="en-GB" sz="2400" b="1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persiapan</a:t>
            </a:r>
            <a:r>
              <a:rPr lang="en-GB" sz="2400" b="1" spc="20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kandang</a:t>
            </a:r>
            <a:r>
              <a:rPr lang="en-GB" sz="2400" b="1" spc="20" dirty="0">
                <a:latin typeface="Calibri"/>
                <a:cs typeface="Calibri"/>
              </a:rPr>
              <a:t> </a:t>
            </a:r>
            <a:r>
              <a:rPr lang="en-GB" sz="2400" b="1" dirty="0">
                <a:latin typeface="Calibri"/>
                <a:cs typeface="Calibri"/>
              </a:rPr>
              <a:t>BSF :</a:t>
            </a:r>
            <a:endParaRPr lang="en-GB" sz="2400" dirty="0">
              <a:latin typeface="Calibri"/>
              <a:cs typeface="Calibri"/>
            </a:endParaRPr>
          </a:p>
          <a:p>
            <a:pPr marL="579120" indent="-51625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79120" algn="l"/>
                <a:tab pos="579755" algn="l"/>
              </a:tabLst>
            </a:pPr>
            <a:r>
              <a:rPr lang="en-GB" sz="2400" b="1" spc="-10" dirty="0" err="1">
                <a:latin typeface="Calibri"/>
                <a:cs typeface="Calibri"/>
              </a:rPr>
              <a:t>Kandang</a:t>
            </a:r>
            <a:r>
              <a:rPr lang="en-GB" sz="2400" b="1" spc="1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harus</a:t>
            </a:r>
            <a:r>
              <a:rPr lang="en-GB" sz="2400" b="1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menerima</a:t>
            </a:r>
            <a:r>
              <a:rPr lang="en-GB" sz="2400" b="1" spc="35" dirty="0">
                <a:latin typeface="Calibri"/>
                <a:cs typeface="Calibri"/>
              </a:rPr>
              <a:t> </a:t>
            </a:r>
            <a:r>
              <a:rPr lang="en-GB" sz="2400" b="1" spc="-20" dirty="0" err="1">
                <a:latin typeface="Calibri"/>
                <a:cs typeface="Calibri"/>
              </a:rPr>
              <a:t>cahaya</a:t>
            </a:r>
            <a:r>
              <a:rPr lang="en-GB" sz="2400" b="1" spc="-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matahari</a:t>
            </a:r>
            <a:r>
              <a:rPr lang="en-GB" sz="2400" b="1" spc="-1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langsung</a:t>
            </a:r>
            <a:endParaRPr lang="en-GB" sz="2400" dirty="0">
              <a:latin typeface="Calibri"/>
              <a:cs typeface="Calibri"/>
            </a:endParaRPr>
          </a:p>
          <a:p>
            <a:pPr marL="579120" indent="-516255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579120" algn="l"/>
                <a:tab pos="579755" algn="l"/>
              </a:tabLst>
            </a:pPr>
            <a:r>
              <a:rPr lang="en-GB" sz="2400" b="1" dirty="0">
                <a:latin typeface="Calibri"/>
                <a:cs typeface="Calibri"/>
              </a:rPr>
              <a:t>Aman </a:t>
            </a:r>
            <a:r>
              <a:rPr lang="en-GB" sz="2400" b="1" spc="-5" dirty="0" err="1">
                <a:latin typeface="Calibri"/>
                <a:cs typeface="Calibri"/>
              </a:rPr>
              <a:t>dari</a:t>
            </a:r>
            <a:r>
              <a:rPr lang="en-GB" sz="2400" b="1" spc="5" dirty="0">
                <a:latin typeface="Calibri"/>
                <a:cs typeface="Calibri"/>
              </a:rPr>
              <a:t> </a:t>
            </a:r>
            <a:r>
              <a:rPr lang="en-GB" sz="2400" b="1" spc="-15" dirty="0">
                <a:latin typeface="Calibri"/>
                <a:cs typeface="Calibri"/>
              </a:rPr>
              <a:t>predator</a:t>
            </a:r>
            <a:r>
              <a:rPr lang="en-GB" sz="2400" b="1" spc="20" dirty="0">
                <a:latin typeface="Calibri"/>
                <a:cs typeface="Calibri"/>
              </a:rPr>
              <a:t> </a:t>
            </a:r>
            <a:r>
              <a:rPr lang="en-GB" sz="2400" b="1" dirty="0" err="1">
                <a:latin typeface="Calibri"/>
                <a:cs typeface="Calibri"/>
              </a:rPr>
              <a:t>seperti</a:t>
            </a:r>
            <a:r>
              <a:rPr lang="en-GB" sz="2400" b="1" spc="15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cicak</a:t>
            </a:r>
            <a:r>
              <a:rPr lang="en-GB" sz="2400" b="1" spc="-10" dirty="0">
                <a:latin typeface="Calibri"/>
                <a:cs typeface="Calibri"/>
              </a:rPr>
              <a:t>,</a:t>
            </a:r>
            <a:r>
              <a:rPr lang="en-GB" sz="2400" b="1" spc="10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kadal</a:t>
            </a:r>
            <a:r>
              <a:rPr lang="en-GB" sz="2400" b="1" spc="-10" dirty="0">
                <a:latin typeface="Calibri"/>
                <a:cs typeface="Calibri"/>
              </a:rPr>
              <a:t>,</a:t>
            </a:r>
            <a:r>
              <a:rPr lang="en-GB" sz="2400" b="1" spc="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dll</a:t>
            </a:r>
            <a:r>
              <a:rPr lang="en-GB" sz="2400" b="1" spc="-5" dirty="0">
                <a:latin typeface="Calibri"/>
                <a:cs typeface="Calibri"/>
              </a:rPr>
              <a:t>.</a:t>
            </a:r>
            <a:endParaRPr lang="en-GB" sz="2400" dirty="0">
              <a:latin typeface="Calibri"/>
              <a:cs typeface="Calibri"/>
            </a:endParaRPr>
          </a:p>
          <a:p>
            <a:pPr marL="579120" indent="-51625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79120" algn="l"/>
                <a:tab pos="579755" algn="l"/>
              </a:tabLst>
            </a:pPr>
            <a:r>
              <a:rPr lang="en-GB" sz="2400" b="1" dirty="0" err="1">
                <a:latin typeface="Calibri"/>
                <a:cs typeface="Calibri"/>
              </a:rPr>
              <a:t>Bahan</a:t>
            </a:r>
            <a:r>
              <a:rPr lang="en-GB" sz="2400" b="1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bisa</a:t>
            </a:r>
            <a:r>
              <a:rPr lang="en-GB" sz="2400" b="1" spc="10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menggunaan</a:t>
            </a:r>
            <a:r>
              <a:rPr lang="en-GB" sz="2400" b="1" spc="30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Jaring</a:t>
            </a:r>
            <a:r>
              <a:rPr lang="en-GB" sz="2400" b="1" spc="15" dirty="0">
                <a:latin typeface="Calibri"/>
                <a:cs typeface="Calibri"/>
              </a:rPr>
              <a:t> </a:t>
            </a:r>
            <a:r>
              <a:rPr lang="en-GB" sz="2400" b="1" spc="-15" dirty="0" err="1">
                <a:latin typeface="Calibri"/>
                <a:cs typeface="Calibri"/>
              </a:rPr>
              <a:t>Serangga</a:t>
            </a:r>
            <a:r>
              <a:rPr lang="en-GB" sz="2400" b="1" spc="-10" dirty="0">
                <a:latin typeface="Calibri"/>
                <a:cs typeface="Calibri"/>
              </a:rPr>
              <a:t> </a:t>
            </a:r>
            <a:r>
              <a:rPr lang="en-GB" sz="2400" b="1" dirty="0">
                <a:latin typeface="Calibri"/>
                <a:cs typeface="Calibri"/>
              </a:rPr>
              <a:t>/</a:t>
            </a:r>
            <a:r>
              <a:rPr lang="en-GB" sz="2400" b="1" spc="10" dirty="0">
                <a:latin typeface="Calibri"/>
                <a:cs typeface="Calibri"/>
              </a:rPr>
              <a:t> </a:t>
            </a:r>
            <a:r>
              <a:rPr lang="en-GB" sz="2400" b="1" spc="-10" dirty="0">
                <a:latin typeface="Calibri"/>
                <a:cs typeface="Calibri"/>
              </a:rPr>
              <a:t>Ikan</a:t>
            </a:r>
            <a:endParaRPr lang="en-GB" sz="2400" dirty="0">
              <a:latin typeface="Calibri"/>
              <a:cs typeface="Calibri"/>
            </a:endParaRPr>
          </a:p>
          <a:p>
            <a:pPr marL="579120" indent="-51625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79120" algn="l"/>
                <a:tab pos="579755" algn="l"/>
              </a:tabLst>
            </a:pPr>
            <a:r>
              <a:rPr lang="en-GB" sz="2400" b="1" spc="-5" dirty="0" err="1">
                <a:latin typeface="Calibri"/>
                <a:cs typeface="Calibri"/>
              </a:rPr>
              <a:t>Suhu</a:t>
            </a:r>
            <a:r>
              <a:rPr lang="en-GB" sz="2400" b="1" spc="15" dirty="0">
                <a:latin typeface="Calibri"/>
                <a:cs typeface="Calibri"/>
              </a:rPr>
              <a:t> </a:t>
            </a:r>
            <a:r>
              <a:rPr lang="en-GB" sz="2400" b="1" spc="-5" dirty="0">
                <a:latin typeface="Calibri"/>
                <a:cs typeface="Calibri"/>
              </a:rPr>
              <a:t>optimal</a:t>
            </a:r>
            <a:r>
              <a:rPr lang="en-GB" sz="2400" b="1" spc="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sekitar</a:t>
            </a:r>
            <a:r>
              <a:rPr lang="en-GB" sz="2400" b="1" spc="-5" dirty="0">
                <a:latin typeface="Calibri"/>
                <a:cs typeface="Calibri"/>
              </a:rPr>
              <a:t> </a:t>
            </a:r>
            <a:r>
              <a:rPr lang="en-GB" sz="2400" spc="-5" dirty="0">
                <a:latin typeface="Cambria Math"/>
                <a:cs typeface="Cambria Math"/>
              </a:rPr>
              <a:t>𝟑𝟎</a:t>
            </a:r>
            <a:r>
              <a:rPr lang="en-GB" sz="2400" spc="-7" baseline="27100" dirty="0">
                <a:latin typeface="Cambria Math"/>
                <a:cs typeface="Cambria Math"/>
              </a:rPr>
              <a:t>𝒐</a:t>
            </a:r>
            <a:r>
              <a:rPr lang="en-GB" sz="2400" spc="434" baseline="27100" dirty="0">
                <a:latin typeface="Cambria Math"/>
                <a:cs typeface="Cambria Math"/>
              </a:rPr>
              <a:t> </a:t>
            </a:r>
            <a:r>
              <a:rPr lang="en-GB" sz="2400" b="1" dirty="0">
                <a:latin typeface="Calibri"/>
                <a:cs typeface="Calibri"/>
              </a:rPr>
              <a:t>–</a:t>
            </a:r>
            <a:r>
              <a:rPr lang="en-GB" sz="2400" b="1" spc="10" dirty="0">
                <a:latin typeface="Calibri"/>
                <a:cs typeface="Calibri"/>
              </a:rPr>
              <a:t> </a:t>
            </a:r>
            <a:r>
              <a:rPr lang="en-GB" sz="2400" spc="-5" dirty="0">
                <a:latin typeface="Cambria Math"/>
                <a:cs typeface="Cambria Math"/>
              </a:rPr>
              <a:t>𝟑𝟖</a:t>
            </a:r>
            <a:r>
              <a:rPr lang="en-GB" sz="2400" spc="-7" baseline="27100" dirty="0">
                <a:latin typeface="Cambria Math"/>
                <a:cs typeface="Cambria Math"/>
              </a:rPr>
              <a:t>𝒐</a:t>
            </a:r>
            <a:r>
              <a:rPr lang="en-GB" sz="2400" spc="434" baseline="27100" dirty="0">
                <a:latin typeface="Cambria Math"/>
                <a:cs typeface="Cambria Math"/>
              </a:rPr>
              <a:t> </a:t>
            </a:r>
            <a:r>
              <a:rPr lang="en-GB" sz="2400" b="1" dirty="0">
                <a:latin typeface="Calibri"/>
                <a:cs typeface="Calibri"/>
              </a:rPr>
              <a:t>C</a:t>
            </a:r>
            <a:r>
              <a:rPr lang="en-GB" sz="2400" b="1" spc="-10" dirty="0">
                <a:latin typeface="Calibri"/>
                <a:cs typeface="Calibri"/>
              </a:rPr>
              <a:t> </a:t>
            </a:r>
            <a:r>
              <a:rPr lang="en-GB" sz="2400" b="1" dirty="0">
                <a:latin typeface="Calibri"/>
                <a:cs typeface="Calibri"/>
              </a:rPr>
              <a:t>,</a:t>
            </a:r>
            <a:r>
              <a:rPr lang="en-GB" sz="2400" b="1" spc="10" dirty="0">
                <a:latin typeface="Calibri"/>
                <a:cs typeface="Calibri"/>
              </a:rPr>
              <a:t> </a:t>
            </a:r>
            <a:r>
              <a:rPr lang="en-GB" sz="2400" b="1" spc="-15" dirty="0" err="1">
                <a:latin typeface="Calibri"/>
                <a:cs typeface="Calibri"/>
              </a:rPr>
              <a:t>Kelembaban</a:t>
            </a:r>
            <a:r>
              <a:rPr lang="en-GB" sz="2400" b="1" spc="70" dirty="0">
                <a:latin typeface="Calibri"/>
                <a:cs typeface="Calibri"/>
              </a:rPr>
              <a:t> </a:t>
            </a:r>
            <a:r>
              <a:rPr lang="en-GB" sz="2400" b="1" dirty="0">
                <a:latin typeface="Calibri"/>
                <a:cs typeface="Calibri"/>
              </a:rPr>
              <a:t>50%</a:t>
            </a:r>
            <a:endParaRPr lang="en-GB" sz="2400" dirty="0">
              <a:latin typeface="Calibri"/>
              <a:cs typeface="Calibri"/>
            </a:endParaRPr>
          </a:p>
          <a:p>
            <a:pPr marL="579120" indent="-51625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79120" algn="l"/>
                <a:tab pos="579755" algn="l"/>
              </a:tabLst>
            </a:pPr>
            <a:r>
              <a:rPr lang="en-GB" sz="2400" b="1" spc="-10" dirty="0" err="1">
                <a:latin typeface="Calibri"/>
                <a:cs typeface="Calibri"/>
              </a:rPr>
              <a:t>Disediakan</a:t>
            </a:r>
            <a:r>
              <a:rPr lang="en-GB" sz="2400" b="1" spc="60" dirty="0">
                <a:latin typeface="Calibri"/>
                <a:cs typeface="Calibri"/>
              </a:rPr>
              <a:t> </a:t>
            </a:r>
            <a:r>
              <a:rPr lang="en-GB" sz="2400" b="1" spc="-10" dirty="0">
                <a:latin typeface="Calibri"/>
                <a:cs typeface="Calibri"/>
              </a:rPr>
              <a:t>Media</a:t>
            </a:r>
            <a:r>
              <a:rPr lang="en-GB" sz="2400" b="1" spc="20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Pancing</a:t>
            </a:r>
            <a:r>
              <a:rPr lang="en-GB" sz="2400" b="1" dirty="0">
                <a:latin typeface="Calibri"/>
                <a:cs typeface="Calibri"/>
              </a:rPr>
              <a:t> </a:t>
            </a:r>
            <a:r>
              <a:rPr lang="en-GB" sz="2400" b="1" spc="-20" dirty="0">
                <a:latin typeface="Calibri"/>
                <a:cs typeface="Calibri"/>
              </a:rPr>
              <a:t>(</a:t>
            </a:r>
            <a:r>
              <a:rPr lang="en-GB" sz="2400" b="1" spc="-20" dirty="0" err="1">
                <a:latin typeface="Calibri"/>
                <a:cs typeface="Calibri"/>
              </a:rPr>
              <a:t>Atraktan</a:t>
            </a:r>
            <a:r>
              <a:rPr lang="en-GB" sz="2400" b="1" spc="-20" dirty="0">
                <a:latin typeface="Calibri"/>
                <a:cs typeface="Calibri"/>
              </a:rPr>
              <a:t>)</a:t>
            </a:r>
            <a:r>
              <a:rPr lang="en-GB" sz="2400" b="1" spc="-10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untuk</a:t>
            </a:r>
            <a:r>
              <a:rPr lang="en-GB" sz="2400" b="1" spc="5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bertelur</a:t>
            </a:r>
            <a:endParaRPr lang="en-GB" sz="2400" dirty="0">
              <a:latin typeface="Calibri"/>
              <a:cs typeface="Calibri"/>
            </a:endParaRPr>
          </a:p>
          <a:p>
            <a:pPr marL="579120" marR="678180" indent="-51625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79120" algn="l"/>
                <a:tab pos="579755" algn="l"/>
              </a:tabLst>
            </a:pPr>
            <a:r>
              <a:rPr lang="en-GB" sz="2400" b="1" spc="-10" dirty="0" err="1">
                <a:latin typeface="Calibri"/>
                <a:cs typeface="Calibri"/>
              </a:rPr>
              <a:t>Disediakan</a:t>
            </a:r>
            <a:r>
              <a:rPr lang="en-GB" sz="2400" b="1" spc="60" dirty="0">
                <a:latin typeface="Calibri"/>
                <a:cs typeface="Calibri"/>
              </a:rPr>
              <a:t> </a:t>
            </a:r>
            <a:r>
              <a:rPr lang="en-GB" sz="2400" b="1" spc="-15" dirty="0" err="1">
                <a:latin typeface="Calibri"/>
                <a:cs typeface="Calibri"/>
              </a:rPr>
              <a:t>tempat</a:t>
            </a:r>
            <a:r>
              <a:rPr lang="en-GB" sz="2400" b="1" spc="20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hinggap</a:t>
            </a:r>
            <a:r>
              <a:rPr lang="en-GB" sz="2400" b="1" spc="25" dirty="0">
                <a:latin typeface="Calibri"/>
                <a:cs typeface="Calibri"/>
              </a:rPr>
              <a:t> </a:t>
            </a:r>
            <a:r>
              <a:rPr lang="en-GB" sz="2400" b="1" dirty="0">
                <a:latin typeface="Calibri"/>
                <a:cs typeface="Calibri"/>
              </a:rPr>
              <a:t>/</a:t>
            </a:r>
            <a:r>
              <a:rPr lang="en-GB" sz="2400" b="1" spc="-20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berteduh</a:t>
            </a:r>
            <a:r>
              <a:rPr lang="en-GB" sz="2400" b="1" spc="2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misal</a:t>
            </a:r>
            <a:r>
              <a:rPr lang="en-GB" sz="2400" b="1" dirty="0">
                <a:latin typeface="Calibri"/>
                <a:cs typeface="Calibri"/>
              </a:rPr>
              <a:t> :</a:t>
            </a:r>
            <a:r>
              <a:rPr lang="en-GB" sz="2400" b="1" spc="1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daun</a:t>
            </a:r>
            <a:r>
              <a:rPr lang="en-GB" sz="2400" b="1" spc="5" dirty="0">
                <a:latin typeface="Calibri"/>
                <a:cs typeface="Calibri"/>
              </a:rPr>
              <a:t> </a:t>
            </a:r>
            <a:r>
              <a:rPr lang="en-GB" sz="2400" b="1" spc="-5" dirty="0">
                <a:latin typeface="Calibri"/>
                <a:cs typeface="Calibri"/>
              </a:rPr>
              <a:t>pisang </a:t>
            </a:r>
            <a:r>
              <a:rPr lang="en-GB" sz="2400" b="1" spc="-15" dirty="0" err="1">
                <a:latin typeface="Calibri"/>
                <a:cs typeface="Calibri"/>
              </a:rPr>
              <a:t>kering</a:t>
            </a:r>
            <a:r>
              <a:rPr lang="en-GB" sz="2400" b="1" spc="-15" dirty="0">
                <a:latin typeface="Calibri"/>
                <a:cs typeface="Calibri"/>
              </a:rPr>
              <a:t>, </a:t>
            </a:r>
            <a:r>
              <a:rPr lang="en-GB" sz="2400" b="1" spc="-615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tanaman</a:t>
            </a:r>
            <a:endParaRPr lang="en-GB" sz="2400" dirty="0">
              <a:latin typeface="Calibri"/>
              <a:cs typeface="Calibri"/>
            </a:endParaRPr>
          </a:p>
          <a:p>
            <a:pPr marL="579120" indent="-516255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579120" algn="l"/>
                <a:tab pos="579755" algn="l"/>
              </a:tabLst>
            </a:pPr>
            <a:r>
              <a:rPr lang="en-GB" sz="2400" b="1" spc="-10" dirty="0">
                <a:latin typeface="Calibri"/>
                <a:cs typeface="Calibri"/>
              </a:rPr>
              <a:t>Prepupa</a:t>
            </a:r>
            <a:r>
              <a:rPr lang="en-GB" sz="2400" b="1" spc="20" dirty="0">
                <a:latin typeface="Calibri"/>
                <a:cs typeface="Calibri"/>
              </a:rPr>
              <a:t> </a:t>
            </a:r>
            <a:r>
              <a:rPr lang="en-GB" sz="2400" b="1" dirty="0">
                <a:latin typeface="Calibri"/>
                <a:cs typeface="Calibri"/>
              </a:rPr>
              <a:t>/ Pupa</a:t>
            </a:r>
            <a:r>
              <a:rPr lang="en-GB" sz="2400" b="1" spc="-25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sebagai</a:t>
            </a:r>
            <a:r>
              <a:rPr lang="en-GB" sz="2400" b="1" spc="10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bibit</a:t>
            </a:r>
            <a:r>
              <a:rPr lang="en-GB" sz="2400" b="1" spc="30" dirty="0">
                <a:latin typeface="Calibri"/>
                <a:cs typeface="Calibri"/>
              </a:rPr>
              <a:t> </a:t>
            </a:r>
            <a:r>
              <a:rPr lang="en-GB" sz="2400" b="1" spc="-15" dirty="0">
                <a:latin typeface="Calibri"/>
                <a:cs typeface="Calibri"/>
              </a:rPr>
              <a:t>yang</a:t>
            </a:r>
            <a:r>
              <a:rPr lang="en-GB" sz="2400" b="1" spc="-10" dirty="0">
                <a:latin typeface="Calibri"/>
                <a:cs typeface="Calibri"/>
              </a:rPr>
              <a:t> </a:t>
            </a:r>
            <a:r>
              <a:rPr lang="en-GB" sz="2400" b="1" spc="-15" dirty="0" err="1">
                <a:latin typeface="Calibri"/>
                <a:cs typeface="Calibri"/>
              </a:rPr>
              <a:t>akan</a:t>
            </a:r>
            <a:r>
              <a:rPr lang="en-GB" sz="2400" b="1" spc="40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menetas</a:t>
            </a:r>
            <a:r>
              <a:rPr lang="en-GB" sz="2400" b="1" dirty="0">
                <a:latin typeface="Calibri"/>
                <a:cs typeface="Calibri"/>
              </a:rPr>
              <a:t> </a:t>
            </a:r>
            <a:r>
              <a:rPr lang="en-GB" sz="2400" b="1" spc="-5" dirty="0" err="1">
                <a:latin typeface="Calibri"/>
                <a:cs typeface="Calibri"/>
              </a:rPr>
              <a:t>menjadi</a:t>
            </a:r>
            <a:r>
              <a:rPr lang="en-GB" sz="2400" b="1" spc="20" dirty="0">
                <a:latin typeface="Calibri"/>
                <a:cs typeface="Calibri"/>
              </a:rPr>
              <a:t> </a:t>
            </a:r>
            <a:r>
              <a:rPr lang="en-GB" sz="2400" b="1" spc="-10" dirty="0" err="1">
                <a:latin typeface="Calibri"/>
                <a:cs typeface="Calibri"/>
              </a:rPr>
              <a:t>lalat</a:t>
            </a:r>
            <a:endParaRPr lang="en-GB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6600" y="4239260"/>
            <a:ext cx="12192000" cy="2618740"/>
            <a:chOff x="0" y="4239259"/>
            <a:chExt cx="12192000" cy="2618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700" y="4267199"/>
              <a:ext cx="3213100" cy="24206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4040" y="4239259"/>
              <a:ext cx="2633980" cy="24765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741044"/>
            <a:ext cx="409067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0" dirty="0"/>
              <a:t>Kandang</a:t>
            </a:r>
            <a:r>
              <a:rPr sz="3800" spc="-70" dirty="0"/>
              <a:t> </a:t>
            </a:r>
            <a:r>
              <a:rPr sz="3800" spc="-10" dirty="0"/>
              <a:t>Lalat</a:t>
            </a:r>
            <a:endParaRPr sz="3800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300" y="1602739"/>
            <a:ext cx="3436620" cy="23799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84040" y="1602739"/>
            <a:ext cx="3416300" cy="23799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765" y="871220"/>
            <a:ext cx="297307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Media</a:t>
            </a:r>
            <a:r>
              <a:rPr sz="3800" spc="-65" dirty="0"/>
              <a:t> </a:t>
            </a:r>
            <a:r>
              <a:rPr sz="3800" spc="-10" dirty="0"/>
              <a:t>Pancing</a:t>
            </a: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641205" y="1835785"/>
            <a:ext cx="1130109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latin typeface="Calibri"/>
                <a:cs typeface="Calibri"/>
              </a:rPr>
              <a:t>Media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Pancing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adalah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media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untuk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memikat</a:t>
            </a:r>
            <a:r>
              <a:rPr sz="2700" b="1" spc="-5" dirty="0">
                <a:latin typeface="Calibri"/>
                <a:cs typeface="Calibri"/>
              </a:rPr>
              <a:t> lalat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betina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bertelur</a:t>
            </a:r>
            <a:r>
              <a:rPr sz="2700" b="1" spc="5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di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sekitar 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media.Naluri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indukan</a:t>
            </a:r>
            <a:r>
              <a:rPr sz="2700" b="1" spc="4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yang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akan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menempatkan</a:t>
            </a:r>
            <a:r>
              <a:rPr sz="2700" b="1" spc="4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anaknya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di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tempat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anaknya 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bisa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makan.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Media</a:t>
            </a:r>
            <a:r>
              <a:rPr sz="2700" b="1" spc="4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Pancing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bisa diisi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dengan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sampah </a:t>
            </a:r>
            <a:r>
              <a:rPr sz="2700" b="1" spc="-40" dirty="0">
                <a:latin typeface="Calibri"/>
                <a:cs typeface="Calibri"/>
              </a:rPr>
              <a:t>dapur,</a:t>
            </a:r>
            <a:r>
              <a:rPr sz="2700" b="1" spc="5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sampah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buah- 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buahan,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dll.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Dan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diatas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media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pancing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tersebut</a:t>
            </a:r>
            <a:r>
              <a:rPr sz="2700" b="1" spc="5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disimpan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jebakan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telur</a:t>
            </a:r>
            <a:r>
              <a:rPr sz="2700" b="1" spc="40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supaya 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lalat </a:t>
            </a:r>
            <a:r>
              <a:rPr sz="2700" b="1" spc="-10" dirty="0">
                <a:latin typeface="Calibri"/>
                <a:cs typeface="Calibri"/>
              </a:rPr>
              <a:t>betina</a:t>
            </a:r>
            <a:r>
              <a:rPr sz="2700" b="1" spc="4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menempatkan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telur</a:t>
            </a:r>
            <a:r>
              <a:rPr sz="2700" b="1" spc="4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di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celah-celah</a:t>
            </a:r>
            <a:r>
              <a:rPr sz="2700" b="1" spc="5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yang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ada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pada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jebakan</a:t>
            </a:r>
            <a:r>
              <a:rPr sz="2700" b="1" spc="5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tersebut.</a:t>
            </a:r>
            <a:endParaRPr sz="27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17139" y="3919220"/>
            <a:ext cx="4046220" cy="2057400"/>
            <a:chOff x="2517139" y="3919220"/>
            <a:chExt cx="4046220" cy="20574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9739" y="3919220"/>
              <a:ext cx="3563619" cy="2057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24759" y="4638040"/>
              <a:ext cx="474980" cy="533400"/>
            </a:xfrm>
            <a:custGeom>
              <a:avLst/>
              <a:gdLst/>
              <a:ahLst/>
              <a:cxnLst/>
              <a:rect l="l" t="t" r="r" b="b"/>
              <a:pathLst>
                <a:path w="474980" h="533400">
                  <a:moveTo>
                    <a:pt x="237489" y="0"/>
                  </a:moveTo>
                  <a:lnTo>
                    <a:pt x="237489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237489" y="400050"/>
                  </a:lnTo>
                  <a:lnTo>
                    <a:pt x="237489" y="533400"/>
                  </a:lnTo>
                  <a:lnTo>
                    <a:pt x="474979" y="266700"/>
                  </a:lnTo>
                  <a:lnTo>
                    <a:pt x="237489" y="0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4759" y="4638040"/>
              <a:ext cx="474980" cy="533400"/>
            </a:xfrm>
            <a:custGeom>
              <a:avLst/>
              <a:gdLst/>
              <a:ahLst/>
              <a:cxnLst/>
              <a:rect l="l" t="t" r="r" b="b"/>
              <a:pathLst>
                <a:path w="474980" h="533400">
                  <a:moveTo>
                    <a:pt x="0" y="133350"/>
                  </a:moveTo>
                  <a:lnTo>
                    <a:pt x="237489" y="133350"/>
                  </a:lnTo>
                  <a:lnTo>
                    <a:pt x="237489" y="0"/>
                  </a:lnTo>
                  <a:lnTo>
                    <a:pt x="474979" y="266700"/>
                  </a:lnTo>
                  <a:lnTo>
                    <a:pt x="237489" y="533400"/>
                  </a:lnTo>
                  <a:lnTo>
                    <a:pt x="237489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</a:pathLst>
            </a:custGeom>
            <a:ln w="15240">
              <a:solidFill>
                <a:srgbClr val="6E9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705600" y="4366259"/>
            <a:ext cx="3408679" cy="1181100"/>
            <a:chOff x="6705600" y="4366259"/>
            <a:chExt cx="3408679" cy="11811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8200" y="4366259"/>
              <a:ext cx="1562100" cy="11810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13220" y="4681219"/>
              <a:ext cx="474980" cy="533400"/>
            </a:xfrm>
            <a:custGeom>
              <a:avLst/>
              <a:gdLst/>
              <a:ahLst/>
              <a:cxnLst/>
              <a:rect l="l" t="t" r="r" b="b"/>
              <a:pathLst>
                <a:path w="474979" h="533400">
                  <a:moveTo>
                    <a:pt x="237489" y="0"/>
                  </a:moveTo>
                  <a:lnTo>
                    <a:pt x="237489" y="133349"/>
                  </a:lnTo>
                  <a:lnTo>
                    <a:pt x="0" y="133349"/>
                  </a:lnTo>
                  <a:lnTo>
                    <a:pt x="0" y="400049"/>
                  </a:lnTo>
                  <a:lnTo>
                    <a:pt x="237489" y="400049"/>
                  </a:lnTo>
                  <a:lnTo>
                    <a:pt x="237489" y="533399"/>
                  </a:lnTo>
                  <a:lnTo>
                    <a:pt x="474979" y="266699"/>
                  </a:lnTo>
                  <a:lnTo>
                    <a:pt x="237489" y="0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13220" y="4681219"/>
              <a:ext cx="474980" cy="533400"/>
            </a:xfrm>
            <a:custGeom>
              <a:avLst/>
              <a:gdLst/>
              <a:ahLst/>
              <a:cxnLst/>
              <a:rect l="l" t="t" r="r" b="b"/>
              <a:pathLst>
                <a:path w="474979" h="533400">
                  <a:moveTo>
                    <a:pt x="0" y="133349"/>
                  </a:moveTo>
                  <a:lnTo>
                    <a:pt x="237489" y="133349"/>
                  </a:lnTo>
                  <a:lnTo>
                    <a:pt x="237489" y="0"/>
                  </a:lnTo>
                  <a:lnTo>
                    <a:pt x="474979" y="266699"/>
                  </a:lnTo>
                  <a:lnTo>
                    <a:pt x="237489" y="533399"/>
                  </a:lnTo>
                  <a:lnTo>
                    <a:pt x="237489" y="400049"/>
                  </a:lnTo>
                  <a:lnTo>
                    <a:pt x="0" y="400049"/>
                  </a:lnTo>
                  <a:lnTo>
                    <a:pt x="0" y="133349"/>
                  </a:lnTo>
                  <a:close/>
                </a:path>
              </a:pathLst>
            </a:custGeom>
            <a:ln w="15240">
              <a:solidFill>
                <a:srgbClr val="6E9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8460" y="4559299"/>
              <a:ext cx="845819" cy="777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790939" y="4638039"/>
              <a:ext cx="477520" cy="533400"/>
            </a:xfrm>
            <a:custGeom>
              <a:avLst/>
              <a:gdLst/>
              <a:ahLst/>
              <a:cxnLst/>
              <a:rect l="l" t="t" r="r" b="b"/>
              <a:pathLst>
                <a:path w="477520" h="533400">
                  <a:moveTo>
                    <a:pt x="238759" y="0"/>
                  </a:moveTo>
                  <a:lnTo>
                    <a:pt x="238759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238759" y="400050"/>
                  </a:lnTo>
                  <a:lnTo>
                    <a:pt x="238759" y="533400"/>
                  </a:lnTo>
                  <a:lnTo>
                    <a:pt x="477519" y="266700"/>
                  </a:lnTo>
                  <a:lnTo>
                    <a:pt x="238759" y="0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90939" y="4638039"/>
              <a:ext cx="477520" cy="533400"/>
            </a:xfrm>
            <a:custGeom>
              <a:avLst/>
              <a:gdLst/>
              <a:ahLst/>
              <a:cxnLst/>
              <a:rect l="l" t="t" r="r" b="b"/>
              <a:pathLst>
                <a:path w="477520" h="533400">
                  <a:moveTo>
                    <a:pt x="0" y="133350"/>
                  </a:moveTo>
                  <a:lnTo>
                    <a:pt x="238759" y="133350"/>
                  </a:lnTo>
                  <a:lnTo>
                    <a:pt x="238759" y="0"/>
                  </a:lnTo>
                  <a:lnTo>
                    <a:pt x="477519" y="266700"/>
                  </a:lnTo>
                  <a:lnTo>
                    <a:pt x="238759" y="533400"/>
                  </a:lnTo>
                  <a:lnTo>
                    <a:pt x="238759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</a:pathLst>
            </a:custGeom>
            <a:ln w="15240">
              <a:solidFill>
                <a:srgbClr val="6E9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300" y="4366259"/>
            <a:ext cx="1778000" cy="11709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5673" y="585216"/>
            <a:ext cx="486679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Jebakan Telur</a:t>
            </a:r>
            <a:endParaRPr lang="en-US" sz="5000" cap="all" spc="10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ject 7"/>
          <p:cNvPicPr/>
          <p:nvPr/>
        </p:nvPicPr>
        <p:blipFill rotWithShape="1">
          <a:blip r:embed="rId2" cstate="print"/>
          <a:srcRect l="32480" r="26842" b="-1"/>
          <a:stretch/>
        </p:blipFill>
        <p:spPr>
          <a:xfrm>
            <a:off x="1" y="10"/>
            <a:ext cx="2934472" cy="33157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 rotWithShape="1">
          <a:blip r:embed="rId3" cstate="print"/>
          <a:srcRect l="10218" r="23410" b="2"/>
          <a:stretch/>
        </p:blipFill>
        <p:spPr>
          <a:xfrm>
            <a:off x="3095339" y="10"/>
            <a:ext cx="2999073" cy="33157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0FB216-68C6-4BA4-BE3A-D150792A2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31711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6825673" y="2286000"/>
            <a:ext cx="486679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12700" marR="508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2000" b="1" spc="-10"/>
              <a:t>Jebakan</a:t>
            </a:r>
            <a:r>
              <a:rPr lang="en-US" sz="2000" b="1" spc="30"/>
              <a:t> </a:t>
            </a:r>
            <a:r>
              <a:rPr lang="en-US" sz="2000" b="1" spc="-15"/>
              <a:t>telur</a:t>
            </a:r>
            <a:r>
              <a:rPr lang="en-US" sz="2000" b="1" spc="40"/>
              <a:t> </a:t>
            </a:r>
            <a:r>
              <a:rPr lang="en-US" sz="2000" b="1" spc="-10"/>
              <a:t>merupakan</a:t>
            </a:r>
            <a:r>
              <a:rPr lang="en-US" sz="2000" b="1" spc="30"/>
              <a:t> </a:t>
            </a:r>
            <a:r>
              <a:rPr lang="en-US" sz="2000" b="1" spc="-5"/>
              <a:t>alat </a:t>
            </a:r>
            <a:r>
              <a:rPr lang="en-US" sz="2000" b="1" spc="-10"/>
              <a:t>bantu</a:t>
            </a:r>
            <a:r>
              <a:rPr lang="en-US" sz="2000" b="1" spc="30"/>
              <a:t> </a:t>
            </a:r>
            <a:r>
              <a:rPr lang="en-US" sz="2000" b="1" spc="-20"/>
              <a:t>supaya</a:t>
            </a:r>
            <a:r>
              <a:rPr lang="en-US" sz="2000" b="1" spc="-5"/>
              <a:t> lalat</a:t>
            </a:r>
            <a:r>
              <a:rPr lang="en-US" sz="2000" b="1"/>
              <a:t> </a:t>
            </a:r>
            <a:r>
              <a:rPr lang="en-US" sz="2000" b="1" spc="-10"/>
              <a:t>bertelur</a:t>
            </a:r>
            <a:r>
              <a:rPr lang="en-US" sz="2000" b="1" spc="65"/>
              <a:t> </a:t>
            </a:r>
            <a:r>
              <a:rPr lang="en-US" sz="2000" b="1" spc="-5"/>
              <a:t>di</a:t>
            </a:r>
            <a:r>
              <a:rPr lang="en-US" sz="2000" b="1" spc="5"/>
              <a:t> </a:t>
            </a:r>
            <a:r>
              <a:rPr lang="en-US" sz="2000" b="1" spc="-5"/>
              <a:t>celah</a:t>
            </a:r>
            <a:r>
              <a:rPr lang="en-US" sz="2000" b="1" spc="30"/>
              <a:t> </a:t>
            </a:r>
            <a:r>
              <a:rPr lang="en-US" sz="2000" b="1" spc="-20"/>
              <a:t>ukuran </a:t>
            </a:r>
            <a:r>
              <a:rPr lang="en-US" sz="2000" b="1" spc="-15"/>
              <a:t> </a:t>
            </a:r>
            <a:r>
              <a:rPr lang="en-US" sz="2000" b="1" spc="-5"/>
              <a:t>sekitar </a:t>
            </a:r>
            <a:r>
              <a:rPr lang="en-US" sz="2000" b="1"/>
              <a:t>1 </a:t>
            </a:r>
            <a:r>
              <a:rPr lang="en-US" sz="2000" b="1" spc="-5"/>
              <a:t>mm.</a:t>
            </a:r>
            <a:r>
              <a:rPr lang="en-US" sz="2000" b="1" spc="30"/>
              <a:t> </a:t>
            </a:r>
            <a:r>
              <a:rPr lang="en-US" sz="2000" b="1" spc="-10"/>
              <a:t>Jebakan</a:t>
            </a:r>
            <a:r>
              <a:rPr lang="en-US" sz="2000" b="1" spc="30"/>
              <a:t> </a:t>
            </a:r>
            <a:r>
              <a:rPr lang="en-US" sz="2000" b="1" spc="-5"/>
              <a:t>bisa</a:t>
            </a:r>
            <a:r>
              <a:rPr lang="en-US" sz="2000" b="1" spc="20"/>
              <a:t> </a:t>
            </a:r>
            <a:r>
              <a:rPr lang="en-US" sz="2000" b="1" spc="-15"/>
              <a:t>terbuat</a:t>
            </a:r>
            <a:r>
              <a:rPr lang="en-US" sz="2000" b="1" spc="20"/>
              <a:t> </a:t>
            </a:r>
            <a:r>
              <a:rPr lang="en-US" sz="2000" b="1" spc="-5"/>
              <a:t>dari</a:t>
            </a:r>
            <a:r>
              <a:rPr lang="en-US" sz="2000" b="1" spc="10"/>
              <a:t> </a:t>
            </a:r>
            <a:r>
              <a:rPr lang="en-US" sz="2000" b="1" spc="-10"/>
              <a:t>potongan dus,</a:t>
            </a:r>
            <a:r>
              <a:rPr lang="en-US" sz="2000" b="1" spc="35"/>
              <a:t> </a:t>
            </a:r>
            <a:r>
              <a:rPr lang="en-US" sz="2000" b="1" spc="-10"/>
              <a:t>tumpukan</a:t>
            </a:r>
            <a:r>
              <a:rPr lang="en-US" sz="2000" b="1" spc="35"/>
              <a:t> </a:t>
            </a:r>
            <a:r>
              <a:rPr lang="en-US" sz="2000" b="1" spc="-10"/>
              <a:t>potongan </a:t>
            </a:r>
            <a:r>
              <a:rPr lang="en-US" sz="2000" b="1" spc="-595"/>
              <a:t> </a:t>
            </a:r>
            <a:r>
              <a:rPr lang="en-US" sz="2000" b="1" spc="-20"/>
              <a:t>kayu,</a:t>
            </a:r>
            <a:r>
              <a:rPr lang="en-US" sz="2000" b="1" spc="5"/>
              <a:t> </a:t>
            </a:r>
            <a:r>
              <a:rPr lang="en-US" sz="2000" b="1" spc="-15"/>
              <a:t>infraboard.</a:t>
            </a:r>
            <a:endParaRPr lang="en-US" sz="2000"/>
          </a:p>
        </p:txBody>
      </p:sp>
      <p:pic>
        <p:nvPicPr>
          <p:cNvPr id="6" name="object 6"/>
          <p:cNvPicPr/>
          <p:nvPr/>
        </p:nvPicPr>
        <p:blipFill rotWithShape="1">
          <a:blip r:embed="rId4" cstate="print"/>
          <a:srcRect r="4" b="6661"/>
          <a:stretch/>
        </p:blipFill>
        <p:spPr>
          <a:xfrm>
            <a:off x="20" y="3476625"/>
            <a:ext cx="6094392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93" y="4038600"/>
            <a:ext cx="12192000" cy="3025140"/>
            <a:chOff x="0" y="3832859"/>
            <a:chExt cx="12192000" cy="3025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700" y="3832859"/>
              <a:ext cx="4315460" cy="26568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7700" y="3929379"/>
              <a:ext cx="4221480" cy="24638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9508" y="897508"/>
            <a:ext cx="385572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0" dirty="0"/>
              <a:t>Pemeliharaan</a:t>
            </a:r>
            <a:r>
              <a:rPr sz="3800" spc="-125" dirty="0"/>
              <a:t> </a:t>
            </a:r>
            <a:r>
              <a:rPr sz="3800" spc="-10" dirty="0"/>
              <a:t>Lalat</a:t>
            </a:r>
            <a:endParaRPr sz="3800" dirty="0"/>
          </a:p>
        </p:txBody>
      </p:sp>
      <p:sp>
        <p:nvSpPr>
          <p:cNvPr id="6" name="object 6"/>
          <p:cNvSpPr txBox="1"/>
          <p:nvPr/>
        </p:nvSpPr>
        <p:spPr>
          <a:xfrm>
            <a:off x="889508" y="1764664"/>
            <a:ext cx="11254105" cy="216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30" dirty="0">
                <a:latin typeface="Calibri"/>
                <a:cs typeface="Calibri"/>
              </a:rPr>
              <a:t>Tujuan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budidaya</a:t>
            </a:r>
            <a:r>
              <a:rPr sz="2700" b="1" spc="4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lalat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BSF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dalam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kandang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adalah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bagaimana menghasilan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telur</a:t>
            </a:r>
            <a:endParaRPr sz="2700" dirty="0">
              <a:latin typeface="Calibri"/>
              <a:cs typeface="Calibri"/>
            </a:endParaRPr>
          </a:p>
          <a:p>
            <a:pPr marL="12700" marR="43180">
              <a:lnSpc>
                <a:spcPct val="100000"/>
              </a:lnSpc>
            </a:pPr>
            <a:r>
              <a:rPr sz="2700" b="1" dirty="0">
                <a:latin typeface="Calibri"/>
                <a:cs typeface="Calibri"/>
              </a:rPr>
              <a:t>,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dan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hal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tersebut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menjadi</a:t>
            </a:r>
            <a:r>
              <a:rPr sz="2700" b="1" spc="4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indikator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keberhasilan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budidaya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lalat </a:t>
            </a:r>
            <a:r>
              <a:rPr sz="2700" b="1" spc="-55" dirty="0">
                <a:latin typeface="Calibri"/>
                <a:cs typeface="Calibri"/>
              </a:rPr>
              <a:t>BSF.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Beberapa </a:t>
            </a:r>
            <a:r>
              <a:rPr sz="2700" b="1" spc="-59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hal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yang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perlu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dilakukan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dalam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pemeliharaan</a:t>
            </a:r>
            <a:r>
              <a:rPr sz="2700" b="1" spc="4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lalat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spc="-55" dirty="0">
                <a:latin typeface="Calibri"/>
                <a:cs typeface="Calibri"/>
              </a:rPr>
              <a:t>BSF.</a:t>
            </a:r>
            <a:endParaRPr sz="2700" dirty="0">
              <a:latin typeface="Calibri"/>
              <a:cs typeface="Calibri"/>
            </a:endParaRPr>
          </a:p>
          <a:p>
            <a:pPr marL="528320" marR="951230" indent="-516255">
              <a:lnSpc>
                <a:spcPct val="100000"/>
              </a:lnSpc>
              <a:spcBef>
                <a:spcPts val="665"/>
              </a:spcBef>
              <a:tabLst>
                <a:tab pos="528320" algn="l"/>
              </a:tabLst>
            </a:pPr>
            <a:r>
              <a:rPr sz="2700" b="1" spc="-5" dirty="0">
                <a:latin typeface="Calibri"/>
                <a:cs typeface="Calibri"/>
              </a:rPr>
              <a:t>1.	</a:t>
            </a:r>
            <a:r>
              <a:rPr sz="2700" b="1" spc="-10" dirty="0">
                <a:latin typeface="Calibri"/>
                <a:cs typeface="Calibri"/>
              </a:rPr>
              <a:t>Pemberian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minum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dengan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cara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menyemprotkan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air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secara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halus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dan </a:t>
            </a:r>
            <a:r>
              <a:rPr sz="2700" b="1" spc="-59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disediaan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tempat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minum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di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dalam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kandang.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81330" y="1086103"/>
            <a:ext cx="9951720" cy="315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 marR="515620" indent="-51625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528320" algn="l"/>
                <a:tab pos="528955" algn="l"/>
              </a:tabLst>
            </a:pPr>
            <a:r>
              <a:rPr lang="en-GB" sz="2700" b="1" spc="-25" dirty="0" err="1">
                <a:latin typeface="Calibri Light"/>
                <a:cs typeface="Calibri Light"/>
              </a:rPr>
              <a:t>Memperbaharui</a:t>
            </a:r>
            <a:r>
              <a:rPr lang="en-GB" sz="2700" b="1" spc="-70" dirty="0">
                <a:latin typeface="Calibri Light"/>
                <a:cs typeface="Calibri Light"/>
              </a:rPr>
              <a:t> </a:t>
            </a:r>
            <a:r>
              <a:rPr lang="en-GB" sz="2700" b="1" spc="-15" dirty="0">
                <a:latin typeface="Calibri Light"/>
                <a:cs typeface="Calibri Light"/>
              </a:rPr>
              <a:t>media</a:t>
            </a:r>
            <a:r>
              <a:rPr lang="en-GB" sz="2700" b="1" spc="-80" dirty="0">
                <a:latin typeface="Calibri Light"/>
                <a:cs typeface="Calibri Light"/>
              </a:rPr>
              <a:t> </a:t>
            </a:r>
            <a:r>
              <a:rPr lang="en-GB" sz="2700" b="1" spc="-15" dirty="0" err="1">
                <a:latin typeface="Calibri Light"/>
                <a:cs typeface="Calibri Light"/>
              </a:rPr>
              <a:t>pancing</a:t>
            </a:r>
            <a:r>
              <a:rPr lang="en-GB" sz="2700" b="1" spc="-95" dirty="0">
                <a:latin typeface="Calibri Light"/>
                <a:cs typeface="Calibri Light"/>
              </a:rPr>
              <a:t> </a:t>
            </a:r>
            <a:r>
              <a:rPr lang="en-GB" sz="2700" b="1" spc="-15" dirty="0">
                <a:latin typeface="Calibri Light"/>
                <a:cs typeface="Calibri Light"/>
              </a:rPr>
              <a:t>minimal</a:t>
            </a:r>
            <a:r>
              <a:rPr lang="en-GB" sz="2700" b="1" spc="-70" dirty="0">
                <a:latin typeface="Calibri Light"/>
                <a:cs typeface="Calibri Light"/>
              </a:rPr>
              <a:t> </a:t>
            </a:r>
            <a:r>
              <a:rPr lang="en-GB" sz="2700" b="1" dirty="0">
                <a:latin typeface="Calibri Light"/>
                <a:cs typeface="Calibri Light"/>
              </a:rPr>
              <a:t>1</a:t>
            </a:r>
            <a:r>
              <a:rPr lang="en-GB" sz="2700" b="1" spc="-45" dirty="0">
                <a:latin typeface="Calibri Light"/>
                <a:cs typeface="Calibri Light"/>
              </a:rPr>
              <a:t> </a:t>
            </a:r>
            <a:r>
              <a:rPr lang="en-GB" sz="2700" b="1" spc="-10" dirty="0" err="1">
                <a:latin typeface="Calibri Light"/>
                <a:cs typeface="Calibri Light"/>
              </a:rPr>
              <a:t>minggu</a:t>
            </a:r>
            <a:r>
              <a:rPr lang="en-GB" sz="2700" b="1" spc="-114" dirty="0">
                <a:latin typeface="Calibri Light"/>
                <a:cs typeface="Calibri Light"/>
              </a:rPr>
              <a:t> </a:t>
            </a:r>
            <a:r>
              <a:rPr lang="en-GB" sz="2700" b="1" spc="-15" dirty="0" err="1">
                <a:latin typeface="Calibri Light"/>
                <a:cs typeface="Calibri Light"/>
              </a:rPr>
              <a:t>sekali</a:t>
            </a:r>
            <a:r>
              <a:rPr lang="en-GB" sz="2700" b="1" spc="-80" dirty="0">
                <a:latin typeface="Calibri Light"/>
                <a:cs typeface="Calibri Light"/>
              </a:rPr>
              <a:t> </a:t>
            </a:r>
            <a:r>
              <a:rPr lang="en-GB" sz="2700" b="1" dirty="0">
                <a:latin typeface="Calibri Light"/>
                <a:cs typeface="Calibri Light"/>
              </a:rPr>
              <a:t>dan</a:t>
            </a:r>
            <a:r>
              <a:rPr lang="en-GB" sz="2700" b="1" spc="-90" dirty="0">
                <a:latin typeface="Calibri Light"/>
                <a:cs typeface="Calibri Light"/>
              </a:rPr>
              <a:t> </a:t>
            </a:r>
            <a:r>
              <a:rPr lang="en-GB" sz="2700" b="1" spc="-10" dirty="0" err="1">
                <a:latin typeface="Calibri Light"/>
                <a:cs typeface="Calibri Light"/>
              </a:rPr>
              <a:t>rutin</a:t>
            </a:r>
            <a:r>
              <a:rPr lang="en-GB" sz="2700" b="1" spc="-10" dirty="0">
                <a:latin typeface="Calibri Light"/>
                <a:cs typeface="Calibri Light"/>
              </a:rPr>
              <a:t> </a:t>
            </a:r>
            <a:r>
              <a:rPr lang="en-GB" sz="2700" b="1" spc="-595" dirty="0">
                <a:latin typeface="Calibri Light"/>
                <a:cs typeface="Calibri Light"/>
              </a:rPr>
              <a:t> </a:t>
            </a:r>
            <a:r>
              <a:rPr lang="en-GB" sz="2700" b="1" spc="-10" dirty="0" err="1">
                <a:latin typeface="Calibri Light"/>
                <a:cs typeface="Calibri Light"/>
              </a:rPr>
              <a:t>panen</a:t>
            </a:r>
            <a:r>
              <a:rPr lang="en-GB" sz="2700" b="1" spc="-120" dirty="0">
                <a:latin typeface="Calibri Light"/>
                <a:cs typeface="Calibri Light"/>
              </a:rPr>
              <a:t> </a:t>
            </a:r>
            <a:r>
              <a:rPr lang="en-GB" sz="2700" b="1" spc="-10" dirty="0" err="1">
                <a:latin typeface="Calibri Light"/>
                <a:cs typeface="Calibri Light"/>
              </a:rPr>
              <a:t>telur</a:t>
            </a:r>
            <a:r>
              <a:rPr lang="en-GB" sz="2700" b="1" spc="-100" dirty="0">
                <a:latin typeface="Calibri Light"/>
                <a:cs typeface="Calibri Light"/>
              </a:rPr>
              <a:t> </a:t>
            </a:r>
            <a:r>
              <a:rPr lang="en-GB" sz="2700" b="1" dirty="0">
                <a:latin typeface="Calibri Light"/>
                <a:cs typeface="Calibri Light"/>
              </a:rPr>
              <a:t>per</a:t>
            </a:r>
            <a:r>
              <a:rPr lang="en-GB" sz="2700" b="1" spc="-85" dirty="0">
                <a:latin typeface="Calibri Light"/>
                <a:cs typeface="Calibri Light"/>
              </a:rPr>
              <a:t> </a:t>
            </a:r>
            <a:r>
              <a:rPr lang="en-GB" sz="2700" b="1" dirty="0">
                <a:latin typeface="Calibri Light"/>
                <a:cs typeface="Calibri Light"/>
              </a:rPr>
              <a:t>2</a:t>
            </a:r>
            <a:r>
              <a:rPr lang="en-GB" sz="2700" b="1" spc="-45" dirty="0">
                <a:latin typeface="Calibri Light"/>
                <a:cs typeface="Calibri Light"/>
              </a:rPr>
              <a:t> </a:t>
            </a:r>
            <a:r>
              <a:rPr lang="en-GB" sz="2700" b="1" spc="-5" dirty="0" err="1">
                <a:latin typeface="Calibri Light"/>
                <a:cs typeface="Calibri Light"/>
              </a:rPr>
              <a:t>hari</a:t>
            </a:r>
            <a:endParaRPr lang="en-GB" sz="2700" b="1" dirty="0">
              <a:latin typeface="Calibri Light"/>
              <a:cs typeface="Calibri Light"/>
            </a:endParaRPr>
          </a:p>
          <a:p>
            <a:pPr marL="528320" marR="969644" indent="-516255">
              <a:lnSpc>
                <a:spcPct val="100000"/>
              </a:lnSpc>
              <a:spcBef>
                <a:spcPts val="660"/>
              </a:spcBef>
              <a:buAutoNum type="arabicPeriod" startAt="2"/>
              <a:tabLst>
                <a:tab pos="528320" algn="l"/>
                <a:tab pos="528955" algn="l"/>
              </a:tabLst>
            </a:pPr>
            <a:r>
              <a:rPr lang="en-GB" sz="2700" b="1" spc="-25" dirty="0" err="1">
                <a:latin typeface="Calibri Light"/>
                <a:cs typeface="Calibri Light"/>
              </a:rPr>
              <a:t>Membersihan</a:t>
            </a:r>
            <a:r>
              <a:rPr lang="en-GB" sz="2700" b="1" spc="-100" dirty="0">
                <a:latin typeface="Calibri Light"/>
                <a:cs typeface="Calibri Light"/>
              </a:rPr>
              <a:t> </a:t>
            </a:r>
            <a:r>
              <a:rPr lang="en-GB" sz="2700" b="1" spc="-25" dirty="0" err="1">
                <a:latin typeface="Calibri Light"/>
                <a:cs typeface="Calibri Light"/>
              </a:rPr>
              <a:t>bangkai</a:t>
            </a:r>
            <a:r>
              <a:rPr lang="en-GB" sz="2700" b="1" spc="-65" dirty="0">
                <a:latin typeface="Calibri Light"/>
                <a:cs typeface="Calibri Light"/>
              </a:rPr>
              <a:t> </a:t>
            </a:r>
            <a:r>
              <a:rPr lang="en-GB" sz="2700" b="1" spc="-10" dirty="0" err="1">
                <a:latin typeface="Calibri Light"/>
                <a:cs typeface="Calibri Light"/>
              </a:rPr>
              <a:t>lalat</a:t>
            </a:r>
            <a:r>
              <a:rPr lang="en-GB" sz="2700" b="1" spc="-80" dirty="0">
                <a:latin typeface="Calibri Light"/>
                <a:cs typeface="Calibri Light"/>
              </a:rPr>
              <a:t> </a:t>
            </a:r>
            <a:r>
              <a:rPr lang="en-GB" sz="2700" b="1" dirty="0">
                <a:latin typeface="Calibri Light"/>
                <a:cs typeface="Calibri Light"/>
              </a:rPr>
              <a:t>dan</a:t>
            </a:r>
            <a:r>
              <a:rPr lang="en-GB" sz="2700" b="1" spc="-90" dirty="0">
                <a:latin typeface="Calibri Light"/>
                <a:cs typeface="Calibri Light"/>
              </a:rPr>
              <a:t> </a:t>
            </a:r>
            <a:r>
              <a:rPr lang="en-GB" sz="2700" b="1" spc="-10" dirty="0">
                <a:latin typeface="Calibri Light"/>
                <a:cs typeface="Calibri Light"/>
              </a:rPr>
              <a:t>pupa</a:t>
            </a:r>
            <a:r>
              <a:rPr lang="en-GB" sz="2700" b="1" spc="-80" dirty="0">
                <a:latin typeface="Calibri Light"/>
                <a:cs typeface="Calibri Light"/>
              </a:rPr>
              <a:t> </a:t>
            </a:r>
            <a:r>
              <a:rPr lang="en-GB" sz="2700" b="1" spc="-20" dirty="0">
                <a:latin typeface="Calibri Light"/>
                <a:cs typeface="Calibri Light"/>
              </a:rPr>
              <a:t>yang</a:t>
            </a:r>
            <a:r>
              <a:rPr lang="en-GB" sz="2700" b="1" spc="-120" dirty="0">
                <a:latin typeface="Calibri Light"/>
                <a:cs typeface="Calibri Light"/>
              </a:rPr>
              <a:t> </a:t>
            </a:r>
            <a:r>
              <a:rPr lang="en-GB" sz="2700" b="1" spc="-10" dirty="0" err="1">
                <a:latin typeface="Calibri Light"/>
                <a:cs typeface="Calibri Light"/>
              </a:rPr>
              <a:t>sudah</a:t>
            </a:r>
            <a:r>
              <a:rPr lang="en-GB" sz="2700" b="1" spc="-95" dirty="0">
                <a:latin typeface="Calibri Light"/>
                <a:cs typeface="Calibri Light"/>
              </a:rPr>
              <a:t> </a:t>
            </a:r>
            <a:r>
              <a:rPr lang="en-GB" sz="2700" b="1" spc="-25" dirty="0" err="1">
                <a:latin typeface="Calibri Light"/>
                <a:cs typeface="Calibri Light"/>
              </a:rPr>
              <a:t>menetas</a:t>
            </a:r>
            <a:r>
              <a:rPr lang="en-GB" sz="2700" b="1" spc="-90" dirty="0">
                <a:latin typeface="Calibri Light"/>
                <a:cs typeface="Calibri Light"/>
              </a:rPr>
              <a:t> </a:t>
            </a:r>
            <a:r>
              <a:rPr lang="en-GB" sz="2700" b="1" dirty="0" err="1">
                <a:latin typeface="Calibri Light"/>
                <a:cs typeface="Calibri Light"/>
              </a:rPr>
              <a:t>dari</a:t>
            </a:r>
            <a:r>
              <a:rPr lang="en-GB" sz="2700" b="1" dirty="0">
                <a:latin typeface="Calibri Light"/>
                <a:cs typeface="Calibri Light"/>
              </a:rPr>
              <a:t> </a:t>
            </a:r>
            <a:r>
              <a:rPr lang="en-GB" sz="2700" b="1" spc="-595" dirty="0">
                <a:latin typeface="Calibri Light"/>
                <a:cs typeface="Calibri Light"/>
              </a:rPr>
              <a:t> </a:t>
            </a:r>
            <a:r>
              <a:rPr lang="en-GB" sz="2700" b="1" spc="-25" dirty="0" err="1">
                <a:latin typeface="Calibri Light"/>
                <a:cs typeface="Calibri Light"/>
              </a:rPr>
              <a:t>kandang</a:t>
            </a:r>
            <a:endParaRPr lang="en-GB" sz="2700" b="1" dirty="0">
              <a:latin typeface="Calibri Light"/>
              <a:cs typeface="Calibri Light"/>
            </a:endParaRPr>
          </a:p>
          <a:p>
            <a:pPr marL="528320" indent="-516255">
              <a:lnSpc>
                <a:spcPct val="100000"/>
              </a:lnSpc>
              <a:spcBef>
                <a:spcPts val="645"/>
              </a:spcBef>
              <a:buAutoNum type="arabicPeriod" startAt="2"/>
              <a:tabLst>
                <a:tab pos="528320" algn="l"/>
                <a:tab pos="528955" algn="l"/>
              </a:tabLst>
            </a:pPr>
            <a:r>
              <a:rPr lang="en-GB" sz="2700" b="1" spc="-30" dirty="0" err="1">
                <a:latin typeface="Calibri Light"/>
                <a:cs typeface="Calibri Light"/>
              </a:rPr>
              <a:t>Melakukan</a:t>
            </a:r>
            <a:r>
              <a:rPr lang="en-GB" sz="2700" b="1" spc="-114" dirty="0">
                <a:latin typeface="Calibri Light"/>
                <a:cs typeface="Calibri Light"/>
              </a:rPr>
              <a:t> </a:t>
            </a:r>
            <a:r>
              <a:rPr lang="en-GB" sz="2700" b="1" spc="-25" dirty="0" err="1">
                <a:latin typeface="Calibri Light"/>
                <a:cs typeface="Calibri Light"/>
              </a:rPr>
              <a:t>pengecekan</a:t>
            </a:r>
            <a:r>
              <a:rPr lang="en-GB" sz="2700" b="1" spc="-95" dirty="0">
                <a:latin typeface="Calibri Light"/>
                <a:cs typeface="Calibri Light"/>
              </a:rPr>
              <a:t> </a:t>
            </a:r>
            <a:r>
              <a:rPr lang="en-GB" sz="2700" b="1" spc="-30" dirty="0" err="1">
                <a:latin typeface="Calibri Light"/>
                <a:cs typeface="Calibri Light"/>
              </a:rPr>
              <a:t>keamanan</a:t>
            </a:r>
            <a:r>
              <a:rPr lang="en-GB" sz="2700" b="1" spc="-95" dirty="0">
                <a:latin typeface="Calibri Light"/>
                <a:cs typeface="Calibri Light"/>
              </a:rPr>
              <a:t> </a:t>
            </a:r>
            <a:r>
              <a:rPr lang="en-GB" sz="2700" b="1" spc="-25" dirty="0" err="1">
                <a:latin typeface="Calibri Light"/>
                <a:cs typeface="Calibri Light"/>
              </a:rPr>
              <a:t>kandang</a:t>
            </a:r>
            <a:r>
              <a:rPr lang="en-GB" sz="2700" b="1" spc="-95" dirty="0">
                <a:latin typeface="Calibri Light"/>
                <a:cs typeface="Calibri Light"/>
              </a:rPr>
              <a:t> </a:t>
            </a:r>
            <a:r>
              <a:rPr lang="en-GB" sz="2700" b="1" dirty="0" err="1">
                <a:latin typeface="Calibri Light"/>
                <a:cs typeface="Calibri Light"/>
              </a:rPr>
              <a:t>dari</a:t>
            </a:r>
            <a:r>
              <a:rPr lang="en-GB" sz="2700" b="1" spc="-75" dirty="0">
                <a:latin typeface="Calibri Light"/>
                <a:cs typeface="Calibri Light"/>
              </a:rPr>
              <a:t> </a:t>
            </a:r>
            <a:r>
              <a:rPr lang="en-GB" sz="2700" b="1" spc="-30" dirty="0" err="1">
                <a:latin typeface="Calibri Light"/>
                <a:cs typeface="Calibri Light"/>
              </a:rPr>
              <a:t>masuknya</a:t>
            </a:r>
            <a:r>
              <a:rPr lang="en-GB" sz="2700" b="1" spc="-100" dirty="0">
                <a:latin typeface="Calibri Light"/>
                <a:cs typeface="Calibri Light"/>
              </a:rPr>
              <a:t> </a:t>
            </a:r>
            <a:r>
              <a:rPr lang="en-GB" sz="2700" b="1" spc="-30" dirty="0">
                <a:latin typeface="Calibri Light"/>
                <a:cs typeface="Calibri Light"/>
              </a:rPr>
              <a:t>predator</a:t>
            </a:r>
            <a:endParaRPr lang="en-GB" sz="2700" b="1" dirty="0">
              <a:latin typeface="Calibri Light"/>
              <a:cs typeface="Calibri Light"/>
            </a:endParaRPr>
          </a:p>
          <a:p>
            <a:pPr marL="528320" marR="5080" indent="-516255">
              <a:lnSpc>
                <a:spcPct val="100000"/>
              </a:lnSpc>
              <a:spcBef>
                <a:spcPts val="660"/>
              </a:spcBef>
              <a:buAutoNum type="arabicPeriod" startAt="2"/>
              <a:tabLst>
                <a:tab pos="528320" algn="l"/>
                <a:tab pos="528955" algn="l"/>
              </a:tabLst>
            </a:pPr>
            <a:r>
              <a:rPr lang="en-GB" sz="2700" b="1" spc="-10" dirty="0" err="1">
                <a:latin typeface="Calibri Light"/>
                <a:cs typeface="Calibri Light"/>
              </a:rPr>
              <a:t>Rutin</a:t>
            </a:r>
            <a:r>
              <a:rPr lang="en-GB" sz="2700" b="1" spc="-95" dirty="0">
                <a:latin typeface="Calibri Light"/>
                <a:cs typeface="Calibri Light"/>
              </a:rPr>
              <a:t> </a:t>
            </a:r>
            <a:r>
              <a:rPr lang="en-GB" sz="2700" b="1" spc="-25" dirty="0" err="1">
                <a:latin typeface="Calibri Light"/>
                <a:cs typeface="Calibri Light"/>
              </a:rPr>
              <a:t>memasukan</a:t>
            </a:r>
            <a:r>
              <a:rPr lang="en-GB" sz="2700" b="1" spc="-95" dirty="0">
                <a:latin typeface="Calibri Light"/>
                <a:cs typeface="Calibri Light"/>
              </a:rPr>
              <a:t> </a:t>
            </a:r>
            <a:r>
              <a:rPr lang="en-GB" sz="2700" b="1" spc="-25" dirty="0">
                <a:latin typeface="Calibri Light"/>
                <a:cs typeface="Calibri Light"/>
              </a:rPr>
              <a:t>prepupa/pupa</a:t>
            </a:r>
            <a:r>
              <a:rPr lang="en-GB" sz="2700" b="1" spc="-80" dirty="0">
                <a:latin typeface="Calibri Light"/>
                <a:cs typeface="Calibri Light"/>
              </a:rPr>
              <a:t> </a:t>
            </a:r>
            <a:r>
              <a:rPr lang="en-GB" sz="2700" b="1" spc="-50" dirty="0" err="1">
                <a:latin typeface="Calibri Light"/>
                <a:cs typeface="Calibri Light"/>
              </a:rPr>
              <a:t>ke</a:t>
            </a:r>
            <a:r>
              <a:rPr lang="en-GB" sz="2700" b="1" spc="-65" dirty="0">
                <a:latin typeface="Calibri Light"/>
                <a:cs typeface="Calibri Light"/>
              </a:rPr>
              <a:t> </a:t>
            </a:r>
            <a:r>
              <a:rPr lang="en-GB" sz="2700" b="1" spc="-25" dirty="0" err="1">
                <a:latin typeface="Calibri Light"/>
                <a:cs typeface="Calibri Light"/>
              </a:rPr>
              <a:t>kandang</a:t>
            </a:r>
            <a:r>
              <a:rPr lang="en-GB" sz="2700" b="1" spc="-95" dirty="0">
                <a:latin typeface="Calibri Light"/>
                <a:cs typeface="Calibri Light"/>
              </a:rPr>
              <a:t> </a:t>
            </a:r>
            <a:r>
              <a:rPr lang="en-GB" sz="2700" b="1" spc="-30" dirty="0" err="1">
                <a:latin typeface="Calibri Light"/>
                <a:cs typeface="Calibri Light"/>
              </a:rPr>
              <a:t>supaya</a:t>
            </a:r>
            <a:r>
              <a:rPr lang="en-GB" sz="2700" b="1" spc="-80" dirty="0">
                <a:latin typeface="Calibri Light"/>
                <a:cs typeface="Calibri Light"/>
              </a:rPr>
              <a:t> </a:t>
            </a:r>
            <a:r>
              <a:rPr lang="en-GB" sz="2700" b="1" spc="-10" dirty="0" err="1">
                <a:latin typeface="Calibri Light"/>
                <a:cs typeface="Calibri Light"/>
              </a:rPr>
              <a:t>siklus</a:t>
            </a:r>
            <a:r>
              <a:rPr lang="en-GB" sz="2700" b="1" spc="-95" dirty="0">
                <a:latin typeface="Calibri Light"/>
                <a:cs typeface="Calibri Light"/>
              </a:rPr>
              <a:t> </a:t>
            </a:r>
            <a:r>
              <a:rPr lang="en-GB" sz="2700" b="1" dirty="0">
                <a:latin typeface="Calibri Light"/>
                <a:cs typeface="Calibri Light"/>
              </a:rPr>
              <a:t>di</a:t>
            </a:r>
            <a:r>
              <a:rPr lang="en-GB" sz="2700" b="1" spc="-55" dirty="0">
                <a:latin typeface="Calibri Light"/>
                <a:cs typeface="Calibri Light"/>
              </a:rPr>
              <a:t> </a:t>
            </a:r>
            <a:r>
              <a:rPr lang="en-GB" sz="2700" b="1" spc="-25" dirty="0" err="1">
                <a:latin typeface="Calibri Light"/>
                <a:cs typeface="Calibri Light"/>
              </a:rPr>
              <a:t>kandang</a:t>
            </a:r>
            <a:r>
              <a:rPr lang="en-GB" sz="2700" b="1" spc="-25" dirty="0">
                <a:latin typeface="Calibri Light"/>
                <a:cs typeface="Calibri Light"/>
              </a:rPr>
              <a:t> </a:t>
            </a:r>
            <a:r>
              <a:rPr lang="en-GB" sz="2700" b="1" spc="-600" dirty="0">
                <a:latin typeface="Calibri Light"/>
                <a:cs typeface="Calibri Light"/>
              </a:rPr>
              <a:t> </a:t>
            </a:r>
            <a:r>
              <a:rPr lang="en-GB" sz="2700" b="1" spc="-20" dirty="0" err="1">
                <a:latin typeface="Calibri Light"/>
                <a:cs typeface="Calibri Light"/>
              </a:rPr>
              <a:t>tetap</a:t>
            </a:r>
            <a:r>
              <a:rPr lang="en-GB" sz="2700" b="1" spc="-120" dirty="0">
                <a:latin typeface="Calibri Light"/>
                <a:cs typeface="Calibri Light"/>
              </a:rPr>
              <a:t> </a:t>
            </a:r>
            <a:r>
              <a:rPr lang="en-GB" sz="2700" b="1" spc="-15" dirty="0" err="1">
                <a:latin typeface="Calibri Light"/>
                <a:cs typeface="Calibri Light"/>
              </a:rPr>
              <a:t>berjalan</a:t>
            </a:r>
            <a:r>
              <a:rPr lang="en-GB" sz="2700" b="1" spc="-15" dirty="0">
                <a:latin typeface="Calibri Light"/>
                <a:cs typeface="Calibri Light"/>
              </a:rPr>
              <a:t>.</a:t>
            </a:r>
            <a:endParaRPr lang="en-GB" sz="2700" b="1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0" y="2209800"/>
            <a:ext cx="929640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4" lvl="1">
              <a:lnSpc>
                <a:spcPct val="100000"/>
              </a:lnSpc>
              <a:spcBef>
                <a:spcPts val="100"/>
              </a:spcBef>
              <a:tabLst>
                <a:tab pos="410845" algn="l"/>
              </a:tabLst>
            </a:pPr>
            <a:r>
              <a:rPr lang="en-GB" sz="2200" b="1" spc="-10" dirty="0">
                <a:solidFill>
                  <a:srgbClr val="404040"/>
                </a:solidFill>
                <a:latin typeface="Calibri"/>
                <a:cs typeface="Calibri"/>
              </a:rPr>
              <a:t>3.5 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Proses 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Pemanenan</a:t>
            </a:r>
            <a:r>
              <a:rPr sz="22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Hasil </a:t>
            </a:r>
            <a:r>
              <a:rPr sz="2200" b="1" spc="-15" dirty="0">
                <a:solidFill>
                  <a:srgbClr val="404040"/>
                </a:solidFill>
                <a:latin typeface="Calibri"/>
                <a:cs typeface="Calibri"/>
              </a:rPr>
              <a:t>Budidaya</a:t>
            </a:r>
            <a:endParaRPr sz="2200" b="1" dirty="0">
              <a:latin typeface="Calibri"/>
              <a:cs typeface="Calibri"/>
            </a:endParaRPr>
          </a:p>
          <a:p>
            <a:pPr marL="352425" lvl="2">
              <a:lnSpc>
                <a:spcPct val="100000"/>
              </a:lnSpc>
              <a:tabLst>
                <a:tab pos="925194" algn="l"/>
              </a:tabLst>
            </a:pPr>
            <a:r>
              <a:rPr lang="en-GB" sz="2200" b="1" spc="-5" dirty="0">
                <a:solidFill>
                  <a:srgbClr val="404040"/>
                </a:solidFill>
                <a:latin typeface="Calibri"/>
                <a:cs typeface="Calibri"/>
              </a:rPr>
              <a:t>3.5.1 </a:t>
            </a:r>
            <a:r>
              <a:rPr sz="2200" b="1" spc="-5" dirty="0" err="1">
                <a:solidFill>
                  <a:srgbClr val="404040"/>
                </a:solidFill>
                <a:latin typeface="Calibri"/>
                <a:cs typeface="Calibri"/>
              </a:rPr>
              <a:t>Pemanenan</a:t>
            </a:r>
            <a:r>
              <a:rPr sz="22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telur</a:t>
            </a:r>
            <a:r>
              <a:rPr sz="22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dari</a:t>
            </a:r>
            <a:r>
              <a:rPr sz="22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kandang</a:t>
            </a:r>
            <a:r>
              <a:rPr sz="22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lalat</a:t>
            </a:r>
            <a:endParaRPr sz="2200" b="1" dirty="0">
              <a:latin typeface="Calibri"/>
              <a:cs typeface="Calibri"/>
            </a:endParaRPr>
          </a:p>
          <a:p>
            <a:pPr marL="352425" lvl="2">
              <a:lnSpc>
                <a:spcPct val="100000"/>
              </a:lnSpc>
              <a:tabLst>
                <a:tab pos="923925" algn="l"/>
              </a:tabLst>
            </a:pPr>
            <a:r>
              <a:rPr lang="en-GB" sz="2200" b="1" spc="-20" dirty="0">
                <a:solidFill>
                  <a:srgbClr val="404040"/>
                </a:solidFill>
                <a:latin typeface="Calibri"/>
                <a:cs typeface="Calibri"/>
              </a:rPr>
              <a:t>3.5.2 </a:t>
            </a:r>
            <a:r>
              <a:rPr sz="2200" b="1" spc="-20" dirty="0">
                <a:solidFill>
                  <a:srgbClr val="404040"/>
                </a:solidFill>
                <a:latin typeface="Calibri"/>
                <a:cs typeface="Calibri"/>
              </a:rPr>
              <a:t>Cara</a:t>
            </a:r>
            <a:r>
              <a:rPr sz="22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Panen</a:t>
            </a:r>
            <a:r>
              <a:rPr sz="22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Maggot</a:t>
            </a:r>
            <a:r>
              <a:rPr sz="22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Muda</a:t>
            </a:r>
            <a:endParaRPr sz="2200" b="1" dirty="0">
              <a:latin typeface="Calibri"/>
              <a:cs typeface="Calibri"/>
            </a:endParaRPr>
          </a:p>
          <a:p>
            <a:pPr marL="352425" lvl="2">
              <a:lnSpc>
                <a:spcPct val="100000"/>
              </a:lnSpc>
              <a:tabLst>
                <a:tab pos="923925" algn="l"/>
              </a:tabLst>
            </a:pPr>
            <a:r>
              <a:rPr lang="en-GB" sz="2200" b="1" spc="-20" dirty="0">
                <a:solidFill>
                  <a:srgbClr val="404040"/>
                </a:solidFill>
                <a:latin typeface="Calibri"/>
                <a:cs typeface="Calibri"/>
              </a:rPr>
              <a:t>3.5.3 </a:t>
            </a:r>
            <a:r>
              <a:rPr sz="2200" b="1" spc="-20" dirty="0">
                <a:solidFill>
                  <a:srgbClr val="404040"/>
                </a:solidFill>
                <a:latin typeface="Calibri"/>
                <a:cs typeface="Calibri"/>
              </a:rPr>
              <a:t>Cara</a:t>
            </a:r>
            <a:r>
              <a:rPr sz="22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Panen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Prepupa</a:t>
            </a:r>
            <a:endParaRPr sz="2200" b="1" dirty="0">
              <a:latin typeface="Calibri"/>
              <a:cs typeface="Calibri"/>
            </a:endParaRPr>
          </a:p>
          <a:p>
            <a:pPr marL="352425" lvl="2">
              <a:lnSpc>
                <a:spcPct val="100000"/>
              </a:lnSpc>
              <a:tabLst>
                <a:tab pos="925194" algn="l"/>
              </a:tabLst>
            </a:pPr>
            <a:r>
              <a:rPr lang="en-GB" sz="2200" b="1" spc="-15" dirty="0">
                <a:solidFill>
                  <a:srgbClr val="404040"/>
                </a:solidFill>
                <a:latin typeface="Calibri"/>
                <a:cs typeface="Calibri"/>
              </a:rPr>
              <a:t>3.5.4 </a:t>
            </a:r>
            <a:r>
              <a:rPr sz="2200" b="1" spc="-15" dirty="0" err="1">
                <a:solidFill>
                  <a:srgbClr val="404040"/>
                </a:solidFill>
                <a:latin typeface="Calibri"/>
                <a:cs typeface="Calibri"/>
              </a:rPr>
              <a:t>Pemanfaatan</a:t>
            </a:r>
            <a:r>
              <a:rPr sz="22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404040"/>
                </a:solidFill>
                <a:latin typeface="Calibri"/>
                <a:cs typeface="Calibri"/>
              </a:rPr>
              <a:t>kasgot</a:t>
            </a:r>
            <a:r>
              <a:rPr sz="22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sebagai</a:t>
            </a:r>
            <a:r>
              <a:rPr sz="22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pupuk</a:t>
            </a:r>
            <a:endParaRPr sz="22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984" y="990600"/>
            <a:ext cx="595312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3800" spc="-20"/>
              <a:t>Panen</a:t>
            </a:r>
            <a:r>
              <a:rPr lang="fi-FI" sz="3800"/>
              <a:t> </a:t>
            </a:r>
            <a:r>
              <a:rPr lang="fi-FI" sz="3800" spc="-65"/>
              <a:t>Telur</a:t>
            </a:r>
            <a:r>
              <a:rPr lang="fi-FI" sz="3800" spc="-10"/>
              <a:t> </a:t>
            </a:r>
            <a:r>
              <a:rPr lang="fi-FI" sz="3800"/>
              <a:t>BSF</a:t>
            </a:r>
            <a:r>
              <a:rPr lang="fi-FI" sz="3800" spc="-5"/>
              <a:t> </a:t>
            </a:r>
            <a:r>
              <a:rPr lang="fi-FI" sz="3800"/>
              <a:t>dari</a:t>
            </a:r>
            <a:r>
              <a:rPr lang="fi-FI" sz="3800" spc="-25"/>
              <a:t> </a:t>
            </a:r>
            <a:r>
              <a:rPr lang="fi-FI" sz="3800" spc="-10"/>
              <a:t>Kandang</a:t>
            </a:r>
            <a:endParaRPr lang="fi-FI" sz="3800"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223915" rIns="0" bIns="0" rtlCol="0">
            <a:spAutoFit/>
          </a:bodyPr>
          <a:lstStyle/>
          <a:p>
            <a:pPr marL="165735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Jebakan </a:t>
            </a:r>
            <a:r>
              <a:rPr spc="-10" dirty="0"/>
              <a:t>telur </a:t>
            </a:r>
            <a:r>
              <a:rPr spc="-20" dirty="0"/>
              <a:t>yang </a:t>
            </a:r>
            <a:r>
              <a:rPr spc="-10" dirty="0"/>
              <a:t>sudah </a:t>
            </a:r>
            <a:r>
              <a:rPr spc="-15" dirty="0"/>
              <a:t>dibuat </a:t>
            </a:r>
            <a:r>
              <a:rPr spc="-10" dirty="0"/>
              <a:t>perlu </a:t>
            </a:r>
            <a:r>
              <a:rPr spc="-35" dirty="0"/>
              <a:t>dikontrol </a:t>
            </a:r>
            <a:r>
              <a:rPr spc="-20" dirty="0"/>
              <a:t>apakah </a:t>
            </a:r>
            <a:r>
              <a:rPr spc="-10" dirty="0"/>
              <a:t>sudah </a:t>
            </a:r>
            <a:r>
              <a:rPr spc="-15" dirty="0"/>
              <a:t>terisi </a:t>
            </a:r>
            <a:r>
              <a:rPr spc="-60" dirty="0"/>
              <a:t>telur. </a:t>
            </a:r>
            <a:r>
              <a:rPr spc="-15" dirty="0"/>
              <a:t>Jika </a:t>
            </a:r>
            <a:r>
              <a:rPr spc="-10" dirty="0"/>
              <a:t>telur </a:t>
            </a:r>
            <a:r>
              <a:rPr spc="-5" dirty="0"/>
              <a:t> </a:t>
            </a:r>
            <a:r>
              <a:rPr spc="-20" dirty="0"/>
              <a:t>yang</a:t>
            </a:r>
            <a:r>
              <a:rPr spc="-95" dirty="0"/>
              <a:t> </a:t>
            </a:r>
            <a:r>
              <a:rPr spc="-20" dirty="0"/>
              <a:t>berada</a:t>
            </a:r>
            <a:r>
              <a:rPr spc="-100" dirty="0"/>
              <a:t> </a:t>
            </a:r>
            <a:r>
              <a:rPr spc="-5" dirty="0"/>
              <a:t>pada</a:t>
            </a:r>
            <a:r>
              <a:rPr spc="-80" dirty="0"/>
              <a:t> </a:t>
            </a:r>
            <a:r>
              <a:rPr spc="-25" dirty="0"/>
              <a:t>jebakan</a:t>
            </a:r>
            <a:r>
              <a:rPr spc="-80" dirty="0"/>
              <a:t> </a:t>
            </a:r>
            <a:r>
              <a:rPr spc="-20" dirty="0"/>
              <a:t>dibiaran,</a:t>
            </a:r>
            <a:r>
              <a:rPr spc="-65" dirty="0"/>
              <a:t> </a:t>
            </a:r>
            <a:r>
              <a:rPr spc="-20" dirty="0"/>
              <a:t>maka</a:t>
            </a:r>
            <a:r>
              <a:rPr spc="-100" dirty="0"/>
              <a:t> </a:t>
            </a:r>
            <a:r>
              <a:rPr spc="-10" dirty="0"/>
              <a:t>larva</a:t>
            </a:r>
            <a:r>
              <a:rPr spc="-70" dirty="0"/>
              <a:t> </a:t>
            </a:r>
            <a:r>
              <a:rPr spc="-20" dirty="0"/>
              <a:t>akan</a:t>
            </a:r>
            <a:r>
              <a:rPr spc="-95" dirty="0"/>
              <a:t> </a:t>
            </a:r>
            <a:r>
              <a:rPr spc="-25" dirty="0"/>
              <a:t>menetas</a:t>
            </a:r>
            <a:r>
              <a:rPr spc="-85" dirty="0"/>
              <a:t> </a:t>
            </a:r>
            <a:r>
              <a:rPr dirty="0"/>
              <a:t>di</a:t>
            </a:r>
            <a:r>
              <a:rPr spc="-40" dirty="0"/>
              <a:t> </a:t>
            </a:r>
            <a:r>
              <a:rPr spc="-15" dirty="0"/>
              <a:t>media</a:t>
            </a:r>
            <a:r>
              <a:rPr spc="-75" dirty="0"/>
              <a:t> </a:t>
            </a:r>
            <a:r>
              <a:rPr spc="-20" dirty="0"/>
              <a:t>pancing.</a:t>
            </a:r>
            <a:r>
              <a:rPr spc="-70" dirty="0"/>
              <a:t> </a:t>
            </a:r>
            <a:r>
              <a:rPr spc="-10" dirty="0"/>
              <a:t>Jadi </a:t>
            </a:r>
            <a:r>
              <a:rPr spc="-595" dirty="0"/>
              <a:t> </a:t>
            </a:r>
            <a:r>
              <a:rPr spc="-10" dirty="0"/>
              <a:t>panen</a:t>
            </a:r>
            <a:r>
              <a:rPr spc="-114" dirty="0"/>
              <a:t> </a:t>
            </a:r>
            <a:r>
              <a:rPr spc="-10" dirty="0"/>
              <a:t>telur</a:t>
            </a:r>
            <a:r>
              <a:rPr spc="-100" dirty="0"/>
              <a:t> </a:t>
            </a:r>
            <a:r>
              <a:rPr spc="-10" dirty="0"/>
              <a:t>perlu</a:t>
            </a:r>
            <a:r>
              <a:rPr spc="-95" dirty="0"/>
              <a:t> </a:t>
            </a:r>
            <a:r>
              <a:rPr spc="-25" dirty="0"/>
              <a:t>dilakukan</a:t>
            </a:r>
            <a:r>
              <a:rPr spc="-114" dirty="0"/>
              <a:t> </a:t>
            </a:r>
            <a:r>
              <a:rPr spc="-20" dirty="0"/>
              <a:t>maksimal</a:t>
            </a:r>
            <a:r>
              <a:rPr spc="-85" dirty="0"/>
              <a:t> </a:t>
            </a:r>
            <a:r>
              <a:rPr dirty="0"/>
              <a:t>per</a:t>
            </a:r>
            <a:r>
              <a:rPr spc="-85" dirty="0"/>
              <a:t> </a:t>
            </a:r>
            <a:r>
              <a:rPr dirty="0"/>
              <a:t>2</a:t>
            </a:r>
            <a:r>
              <a:rPr spc="-45" dirty="0"/>
              <a:t> </a:t>
            </a:r>
            <a:r>
              <a:rPr spc="-5" dirty="0"/>
              <a:t>hari.</a:t>
            </a:r>
          </a:p>
          <a:p>
            <a:pPr marL="165735" marR="219075">
              <a:lnSpc>
                <a:spcPct val="100000"/>
              </a:lnSpc>
              <a:spcBef>
                <a:spcPts val="665"/>
              </a:spcBef>
            </a:pPr>
            <a:r>
              <a:rPr spc="-25" dirty="0"/>
              <a:t>Pemanenan</a:t>
            </a:r>
            <a:r>
              <a:rPr spc="-95" dirty="0"/>
              <a:t> </a:t>
            </a:r>
            <a:r>
              <a:rPr spc="-15" dirty="0"/>
              <a:t>telur</a:t>
            </a:r>
            <a:r>
              <a:rPr spc="-75" dirty="0"/>
              <a:t> </a:t>
            </a:r>
            <a:r>
              <a:rPr spc="-25" dirty="0"/>
              <a:t>dilakukan</a:t>
            </a:r>
            <a:r>
              <a:rPr spc="-90" dirty="0"/>
              <a:t> </a:t>
            </a:r>
            <a:r>
              <a:rPr dirty="0"/>
              <a:t>di</a:t>
            </a:r>
            <a:r>
              <a:rPr spc="-50" dirty="0"/>
              <a:t> </a:t>
            </a:r>
            <a:r>
              <a:rPr spc="-10" dirty="0"/>
              <a:t>pagi</a:t>
            </a:r>
            <a:r>
              <a:rPr spc="-85" dirty="0"/>
              <a:t> </a:t>
            </a:r>
            <a:r>
              <a:rPr spc="-15" dirty="0"/>
              <a:t>atau</a:t>
            </a:r>
            <a:r>
              <a:rPr spc="-90" dirty="0"/>
              <a:t> </a:t>
            </a:r>
            <a:r>
              <a:rPr spc="-15" dirty="0"/>
              <a:t>sore</a:t>
            </a:r>
            <a:r>
              <a:rPr spc="-85" dirty="0"/>
              <a:t> </a:t>
            </a:r>
            <a:r>
              <a:rPr spc="-10" dirty="0"/>
              <a:t>hari</a:t>
            </a:r>
            <a:r>
              <a:rPr spc="-60" dirty="0"/>
              <a:t> </a:t>
            </a:r>
            <a:r>
              <a:rPr spc="-10" dirty="0"/>
              <a:t>saat</a:t>
            </a:r>
            <a:r>
              <a:rPr spc="-95" dirty="0"/>
              <a:t> </a:t>
            </a:r>
            <a:r>
              <a:rPr spc="-5" dirty="0"/>
              <a:t>lalat</a:t>
            </a:r>
            <a:r>
              <a:rPr spc="-70" dirty="0"/>
              <a:t> </a:t>
            </a:r>
            <a:r>
              <a:rPr spc="-10" dirty="0"/>
              <a:t>sudah</a:t>
            </a:r>
            <a:r>
              <a:rPr spc="-100" dirty="0"/>
              <a:t> </a:t>
            </a:r>
            <a:r>
              <a:rPr spc="-10" dirty="0"/>
              <a:t>tidak</a:t>
            </a:r>
            <a:r>
              <a:rPr spc="-90" dirty="0"/>
              <a:t> </a:t>
            </a:r>
            <a:r>
              <a:rPr spc="-45" dirty="0"/>
              <a:t>aktif.</a:t>
            </a:r>
            <a:r>
              <a:rPr spc="-85" dirty="0"/>
              <a:t> </a:t>
            </a:r>
            <a:r>
              <a:rPr spc="-30" dirty="0"/>
              <a:t>Ketika </a:t>
            </a:r>
            <a:r>
              <a:rPr spc="-595" dirty="0"/>
              <a:t> </a:t>
            </a:r>
            <a:r>
              <a:rPr spc="-15" dirty="0"/>
              <a:t>panen,</a:t>
            </a:r>
            <a:r>
              <a:rPr spc="-75" dirty="0"/>
              <a:t> </a:t>
            </a:r>
            <a:r>
              <a:rPr spc="-5" dirty="0"/>
              <a:t>cek</a:t>
            </a:r>
            <a:r>
              <a:rPr spc="-80" dirty="0"/>
              <a:t> </a:t>
            </a:r>
            <a:r>
              <a:rPr spc="-20" dirty="0"/>
              <a:t>juga</a:t>
            </a:r>
            <a:r>
              <a:rPr spc="-80" dirty="0"/>
              <a:t> </a:t>
            </a:r>
            <a:r>
              <a:rPr spc="-25" dirty="0"/>
              <a:t>kondisi</a:t>
            </a:r>
            <a:r>
              <a:rPr spc="-95" dirty="0"/>
              <a:t> </a:t>
            </a:r>
            <a:r>
              <a:rPr spc="-15" dirty="0"/>
              <a:t>media</a:t>
            </a:r>
            <a:r>
              <a:rPr spc="-80" dirty="0"/>
              <a:t> </a:t>
            </a:r>
            <a:r>
              <a:rPr spc="-15" dirty="0"/>
              <a:t>pancing</a:t>
            </a:r>
            <a:r>
              <a:rPr spc="-95" dirty="0"/>
              <a:t> </a:t>
            </a:r>
            <a:r>
              <a:rPr spc="-25" dirty="0"/>
              <a:t>apakah</a:t>
            </a:r>
            <a:r>
              <a:rPr spc="-95" dirty="0"/>
              <a:t> </a:t>
            </a:r>
            <a:r>
              <a:rPr spc="-10" dirty="0"/>
              <a:t>masih</a:t>
            </a:r>
            <a:r>
              <a:rPr spc="-95" dirty="0"/>
              <a:t> </a:t>
            </a:r>
            <a:r>
              <a:rPr spc="-20" dirty="0"/>
              <a:t>menarik</a:t>
            </a:r>
            <a:r>
              <a:rPr spc="-80" dirty="0"/>
              <a:t> </a:t>
            </a:r>
            <a:r>
              <a:rPr spc="-10" dirty="0"/>
              <a:t>untu</a:t>
            </a:r>
            <a:r>
              <a:rPr spc="-100" dirty="0"/>
              <a:t> </a:t>
            </a:r>
            <a:r>
              <a:rPr spc="-10" dirty="0"/>
              <a:t>lalat.</a:t>
            </a:r>
          </a:p>
          <a:p>
            <a:pPr marL="165735" marR="257175">
              <a:lnSpc>
                <a:spcPct val="100000"/>
              </a:lnSpc>
              <a:spcBef>
                <a:spcPts val="645"/>
              </a:spcBef>
            </a:pPr>
            <a:r>
              <a:rPr spc="-25" dirty="0"/>
              <a:t>Panen</a:t>
            </a:r>
            <a:r>
              <a:rPr spc="-90" dirty="0"/>
              <a:t> </a:t>
            </a:r>
            <a:r>
              <a:rPr spc="-15" dirty="0"/>
              <a:t>telur</a:t>
            </a:r>
            <a:r>
              <a:rPr spc="-75" dirty="0"/>
              <a:t> </a:t>
            </a:r>
            <a:r>
              <a:rPr dirty="0"/>
              <a:t>dari</a:t>
            </a:r>
            <a:r>
              <a:rPr spc="-90" dirty="0"/>
              <a:t> </a:t>
            </a:r>
            <a:r>
              <a:rPr spc="-10" dirty="0"/>
              <a:t>set</a:t>
            </a:r>
            <a:r>
              <a:rPr spc="-55" dirty="0"/>
              <a:t> </a:t>
            </a:r>
            <a:r>
              <a:rPr spc="-10" dirty="0"/>
              <a:t>papan</a:t>
            </a:r>
            <a:r>
              <a:rPr spc="-110" dirty="0"/>
              <a:t> </a:t>
            </a:r>
            <a:r>
              <a:rPr spc="-20" dirty="0"/>
              <a:t>jebakan</a:t>
            </a:r>
            <a:r>
              <a:rPr spc="-90" dirty="0"/>
              <a:t> </a:t>
            </a:r>
            <a:r>
              <a:rPr dirty="0"/>
              <a:t>bisa</a:t>
            </a:r>
            <a:r>
              <a:rPr spc="-80" dirty="0"/>
              <a:t> </a:t>
            </a:r>
            <a:r>
              <a:rPr spc="-25" dirty="0"/>
              <a:t>dilakukan</a:t>
            </a:r>
            <a:r>
              <a:rPr spc="-90" dirty="0"/>
              <a:t> </a:t>
            </a:r>
            <a:r>
              <a:rPr spc="-25" dirty="0"/>
              <a:t>dengan</a:t>
            </a:r>
            <a:r>
              <a:rPr spc="-90" dirty="0"/>
              <a:t> </a:t>
            </a:r>
            <a:r>
              <a:rPr spc="-25" dirty="0"/>
              <a:t>cara</a:t>
            </a:r>
            <a:r>
              <a:rPr spc="-95" dirty="0"/>
              <a:t> </a:t>
            </a:r>
            <a:r>
              <a:rPr spc="-35" dirty="0"/>
              <a:t>dikerok</a:t>
            </a:r>
            <a:r>
              <a:rPr spc="-85" dirty="0"/>
              <a:t> </a:t>
            </a:r>
            <a:r>
              <a:rPr spc="-25" dirty="0"/>
              <a:t>secara</a:t>
            </a:r>
            <a:r>
              <a:rPr spc="-80" dirty="0"/>
              <a:t> </a:t>
            </a:r>
            <a:r>
              <a:rPr spc="-15" dirty="0"/>
              <a:t>hati- </a:t>
            </a:r>
            <a:r>
              <a:rPr spc="-595" dirty="0"/>
              <a:t> </a:t>
            </a:r>
            <a:r>
              <a:rPr spc="-10" dirty="0"/>
              <a:t>hati.</a:t>
            </a:r>
            <a:r>
              <a:rPr spc="-75" dirty="0"/>
              <a:t> </a:t>
            </a:r>
            <a:r>
              <a:rPr spc="-25" dirty="0"/>
              <a:t>Selanjutnya</a:t>
            </a:r>
            <a:r>
              <a:rPr spc="-85" dirty="0"/>
              <a:t> </a:t>
            </a:r>
            <a:r>
              <a:rPr spc="-15" dirty="0"/>
              <a:t>telur</a:t>
            </a:r>
            <a:r>
              <a:rPr spc="-75" dirty="0"/>
              <a:t> </a:t>
            </a:r>
            <a:r>
              <a:rPr spc="-10" dirty="0"/>
              <a:t>bisa</a:t>
            </a:r>
            <a:r>
              <a:rPr spc="-85" dirty="0"/>
              <a:t> </a:t>
            </a:r>
            <a:r>
              <a:rPr spc="-15" dirty="0"/>
              <a:t>ditimbang</a:t>
            </a:r>
            <a:r>
              <a:rPr spc="-90" dirty="0"/>
              <a:t> </a:t>
            </a:r>
            <a:r>
              <a:rPr dirty="0"/>
              <a:t>dan</a:t>
            </a:r>
            <a:r>
              <a:rPr spc="-90" dirty="0"/>
              <a:t> </a:t>
            </a:r>
            <a:r>
              <a:rPr spc="-30" dirty="0"/>
              <a:t>diletakkan</a:t>
            </a:r>
            <a:r>
              <a:rPr spc="-95" dirty="0"/>
              <a:t> </a:t>
            </a:r>
            <a:r>
              <a:rPr dirty="0"/>
              <a:t>di</a:t>
            </a:r>
            <a:r>
              <a:rPr spc="-45" dirty="0"/>
              <a:t> </a:t>
            </a:r>
            <a:r>
              <a:rPr spc="-10" dirty="0"/>
              <a:t>media</a:t>
            </a:r>
            <a:r>
              <a:rPr spc="-80" dirty="0"/>
              <a:t> </a:t>
            </a:r>
            <a:r>
              <a:rPr spc="-25" dirty="0"/>
              <a:t>penetasan.</a:t>
            </a:r>
          </a:p>
          <a:p>
            <a:pPr marL="165735" marR="374650">
              <a:lnSpc>
                <a:spcPct val="100000"/>
              </a:lnSpc>
            </a:pPr>
            <a:r>
              <a:rPr spc="-25" dirty="0"/>
              <a:t>Sedangkan</a:t>
            </a:r>
            <a:r>
              <a:rPr spc="-105" dirty="0"/>
              <a:t> </a:t>
            </a:r>
            <a:r>
              <a:rPr spc="-15" dirty="0"/>
              <a:t>telur</a:t>
            </a:r>
            <a:r>
              <a:rPr spc="-65" dirty="0"/>
              <a:t> </a:t>
            </a:r>
            <a:r>
              <a:rPr spc="-20" dirty="0"/>
              <a:t>yang</a:t>
            </a:r>
            <a:r>
              <a:rPr spc="-90" dirty="0"/>
              <a:t> </a:t>
            </a:r>
            <a:r>
              <a:rPr spc="-25" dirty="0"/>
              <a:t>memakai</a:t>
            </a:r>
            <a:r>
              <a:rPr spc="-50" dirty="0"/>
              <a:t> </a:t>
            </a:r>
            <a:r>
              <a:rPr spc="-30" dirty="0"/>
              <a:t>potongan</a:t>
            </a:r>
            <a:r>
              <a:rPr spc="-80" dirty="0"/>
              <a:t> </a:t>
            </a:r>
            <a:r>
              <a:rPr spc="-5" dirty="0"/>
              <a:t>dus</a:t>
            </a:r>
            <a:r>
              <a:rPr spc="-60" dirty="0"/>
              <a:t> </a:t>
            </a:r>
            <a:r>
              <a:rPr spc="-20" dirty="0"/>
              <a:t>atau</a:t>
            </a:r>
            <a:r>
              <a:rPr spc="-85" dirty="0"/>
              <a:t> </a:t>
            </a:r>
            <a:r>
              <a:rPr spc="-30" dirty="0"/>
              <a:t>infraboard,</a:t>
            </a:r>
            <a:r>
              <a:rPr spc="-60" dirty="0"/>
              <a:t> </a:t>
            </a:r>
            <a:r>
              <a:rPr spc="-15" dirty="0"/>
              <a:t>disimpan</a:t>
            </a:r>
            <a:r>
              <a:rPr spc="-80" dirty="0"/>
              <a:t> </a:t>
            </a:r>
            <a:r>
              <a:rPr spc="-20" dirty="0"/>
              <a:t>langsung </a:t>
            </a:r>
            <a:r>
              <a:rPr spc="-595" dirty="0"/>
              <a:t> </a:t>
            </a:r>
            <a:r>
              <a:rPr spc="-20" dirty="0"/>
              <a:t>beserta</a:t>
            </a:r>
            <a:r>
              <a:rPr spc="-105" dirty="0"/>
              <a:t> </a:t>
            </a:r>
            <a:r>
              <a:rPr spc="-35" dirty="0"/>
              <a:t>jebakannya</a:t>
            </a:r>
            <a:r>
              <a:rPr spc="-95" dirty="0"/>
              <a:t> </a:t>
            </a:r>
            <a:r>
              <a:rPr dirty="0"/>
              <a:t>di</a:t>
            </a:r>
            <a:r>
              <a:rPr spc="-55" dirty="0"/>
              <a:t> </a:t>
            </a:r>
            <a:r>
              <a:rPr spc="-10" dirty="0"/>
              <a:t>media</a:t>
            </a:r>
            <a:r>
              <a:rPr spc="-80" dirty="0"/>
              <a:t> </a:t>
            </a:r>
            <a:r>
              <a:rPr spc="-25" dirty="0"/>
              <a:t>penetasan.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9">
            <a:extLst>
              <a:ext uri="{FF2B5EF4-FFF2-40B4-BE49-F238E27FC236}">
                <a16:creationId xmlns:a16="http://schemas.microsoft.com/office/drawing/2014/main" id="{42E59668-3C21-4C75-9F1D-FC8FC2F32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val 5">
            <a:extLst>
              <a:ext uri="{FF2B5EF4-FFF2-40B4-BE49-F238E27FC236}">
                <a16:creationId xmlns:a16="http://schemas.microsoft.com/office/drawing/2014/main" id="{52A002CF-6EAF-497D-9B9B-EF9F4451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33">
            <a:extLst>
              <a:ext uri="{FF2B5EF4-FFF2-40B4-BE49-F238E27FC236}">
                <a16:creationId xmlns:a16="http://schemas.microsoft.com/office/drawing/2014/main" id="{BF631B04-CB79-4ABB-B631-511E05B25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r"/>
            <a:r>
              <a:rPr lang="en-US" sz="5000" spc="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Hasil Panen Telur BSF dari Kandang</a:t>
            </a:r>
          </a:p>
        </p:txBody>
      </p:sp>
      <p:sp useBgFill="1">
        <p:nvSpPr>
          <p:cNvPr id="49" name="Rectangle 35">
            <a:extLst>
              <a:ext uri="{FF2B5EF4-FFF2-40B4-BE49-F238E27FC236}">
                <a16:creationId xmlns:a16="http://schemas.microsoft.com/office/drawing/2014/main" id="{B4D20C7D-EEBD-41A2-BD27-A76D41791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l="17456" r="15516" b="2"/>
          <a:stretch/>
        </p:blipFill>
        <p:spPr>
          <a:xfrm>
            <a:off x="1" y="10"/>
            <a:ext cx="4064000" cy="45719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 rotWithShape="1">
          <a:blip r:embed="rId3" cstate="print"/>
          <a:srcRect l="19377" r="21079" b="-3"/>
          <a:stretch/>
        </p:blipFill>
        <p:spPr>
          <a:xfrm>
            <a:off x="4063999" y="10"/>
            <a:ext cx="4064000" cy="45719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 rotWithShape="1">
          <a:blip r:embed="rId4" cstate="print"/>
          <a:srcRect l="25227" r="23217" b="-2"/>
          <a:stretch/>
        </p:blipFill>
        <p:spPr>
          <a:xfrm>
            <a:off x="8128000" y="10"/>
            <a:ext cx="4064000" cy="457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12700" algn="r">
              <a:spcBef>
                <a:spcPts val="100"/>
              </a:spcBef>
            </a:pPr>
            <a:r>
              <a:rPr lang="en-GB" spc="-20">
                <a:solidFill>
                  <a:srgbClr val="FFFFFF"/>
                </a:solidFill>
              </a:rPr>
              <a:t>Cara Panen </a:t>
            </a:r>
            <a:r>
              <a:rPr lang="en-GB" spc="-5">
                <a:solidFill>
                  <a:srgbClr val="FFFFFF"/>
                </a:solidFill>
              </a:rPr>
              <a:t>Maggot Muda</a:t>
            </a:r>
            <a:r>
              <a:rPr lang="en-GB">
                <a:solidFill>
                  <a:srgbClr val="FFFFFF"/>
                </a:solidFill>
              </a:rPr>
              <a:t> </a:t>
            </a:r>
            <a:r>
              <a:rPr lang="en-GB" spc="-10">
                <a:solidFill>
                  <a:srgbClr val="FFFFFF"/>
                </a:solidFill>
              </a:rPr>
              <a:t>(Fresh </a:t>
            </a:r>
            <a:r>
              <a:rPr lang="en-GB" spc="-5">
                <a:solidFill>
                  <a:srgbClr val="FFFFFF"/>
                </a:solidFill>
              </a:rPr>
              <a:t>Maggot)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  <a:prstGeom prst="rect">
            <a:avLst/>
          </a:prstGeom>
        </p:spPr>
        <p:txBody>
          <a:bodyPr vert="horz" lIns="0" tIns="223915" rIns="0" bIns="0" rtlCol="0" anchor="ctr">
            <a:normAutofit/>
          </a:bodyPr>
          <a:lstStyle/>
          <a:p>
            <a:pPr marL="165735" marR="301625">
              <a:spcBef>
                <a:spcPts val="100"/>
              </a:spcBef>
            </a:pPr>
            <a:r>
              <a:rPr spc="-25" dirty="0"/>
              <a:t>Panen </a:t>
            </a:r>
            <a:r>
              <a:rPr spc="-15" dirty="0"/>
              <a:t>Fresh Maggot </a:t>
            </a:r>
            <a:r>
              <a:rPr spc="-10" dirty="0"/>
              <a:t>biasa </a:t>
            </a:r>
            <a:r>
              <a:rPr spc="-25" dirty="0"/>
              <a:t>dilakukan </a:t>
            </a:r>
            <a:r>
              <a:rPr dirty="0"/>
              <a:t>di </a:t>
            </a:r>
            <a:r>
              <a:rPr spc="-5" dirty="0"/>
              <a:t>usia </a:t>
            </a:r>
            <a:r>
              <a:rPr spc="-15" dirty="0"/>
              <a:t>maggot </a:t>
            </a:r>
            <a:r>
              <a:rPr spc="-10" dirty="0"/>
              <a:t>15 hari. Hasil panen </a:t>
            </a:r>
            <a:r>
              <a:rPr spc="-15" dirty="0"/>
              <a:t>fresh </a:t>
            </a:r>
            <a:r>
              <a:rPr spc="-10" dirty="0"/>
              <a:t> </a:t>
            </a:r>
            <a:r>
              <a:rPr spc="-15" dirty="0"/>
              <a:t>maggot</a:t>
            </a:r>
            <a:r>
              <a:rPr spc="-70" dirty="0"/>
              <a:t> </a:t>
            </a:r>
            <a:r>
              <a:rPr spc="-25" dirty="0"/>
              <a:t>tersebut</a:t>
            </a:r>
            <a:r>
              <a:rPr spc="-80" dirty="0"/>
              <a:t> </a:t>
            </a:r>
            <a:r>
              <a:rPr dirty="0"/>
              <a:t>bisa</a:t>
            </a:r>
            <a:r>
              <a:rPr spc="-85" dirty="0"/>
              <a:t> </a:t>
            </a:r>
            <a:r>
              <a:rPr spc="-20" dirty="0"/>
              <a:t>dijadikan</a:t>
            </a:r>
            <a:r>
              <a:rPr spc="-95" dirty="0"/>
              <a:t> </a:t>
            </a:r>
            <a:r>
              <a:rPr spc="-25" dirty="0"/>
              <a:t>pakan</a:t>
            </a:r>
            <a:r>
              <a:rPr spc="-95" dirty="0"/>
              <a:t> </a:t>
            </a:r>
            <a:r>
              <a:rPr spc="-15" dirty="0"/>
              <a:t>langsung</a:t>
            </a:r>
            <a:r>
              <a:rPr spc="-90" dirty="0"/>
              <a:t> </a:t>
            </a:r>
            <a:r>
              <a:rPr spc="-15" dirty="0"/>
              <a:t>untuk</a:t>
            </a:r>
            <a:r>
              <a:rPr spc="-110" dirty="0"/>
              <a:t> </a:t>
            </a:r>
            <a:r>
              <a:rPr spc="-15" dirty="0"/>
              <a:t>ternak</a:t>
            </a:r>
            <a:r>
              <a:rPr spc="-95" dirty="0"/>
              <a:t> </a:t>
            </a:r>
            <a:r>
              <a:rPr spc="-15" dirty="0"/>
              <a:t>atau</a:t>
            </a:r>
            <a:r>
              <a:rPr spc="-114" dirty="0"/>
              <a:t> </a:t>
            </a:r>
            <a:r>
              <a:rPr spc="-5" dirty="0"/>
              <a:t>diolah</a:t>
            </a:r>
            <a:r>
              <a:rPr spc="-95" dirty="0"/>
              <a:t> </a:t>
            </a:r>
            <a:r>
              <a:rPr spc="-10" dirty="0"/>
              <a:t>lagi</a:t>
            </a:r>
            <a:r>
              <a:rPr spc="-65" dirty="0"/>
              <a:t> </a:t>
            </a:r>
            <a:r>
              <a:rPr spc="-10" dirty="0"/>
              <a:t>misal </a:t>
            </a:r>
            <a:r>
              <a:rPr spc="-595" dirty="0"/>
              <a:t> </a:t>
            </a:r>
            <a:r>
              <a:rPr spc="-15" dirty="0"/>
              <a:t>menjadi</a:t>
            </a:r>
            <a:r>
              <a:rPr spc="-65" dirty="0"/>
              <a:t> </a:t>
            </a:r>
            <a:r>
              <a:rPr spc="-15" dirty="0"/>
              <a:t>pelet</a:t>
            </a:r>
            <a:r>
              <a:rPr spc="-80" dirty="0"/>
              <a:t> </a:t>
            </a:r>
            <a:r>
              <a:rPr spc="-15" dirty="0"/>
              <a:t>maggot</a:t>
            </a:r>
            <a:r>
              <a:rPr spc="-80" dirty="0"/>
              <a:t> </a:t>
            </a:r>
            <a:r>
              <a:rPr dirty="0"/>
              <a:t>,</a:t>
            </a:r>
            <a:r>
              <a:rPr spc="-15" dirty="0"/>
              <a:t> maggot</a:t>
            </a:r>
            <a:r>
              <a:rPr spc="-75" dirty="0"/>
              <a:t> </a:t>
            </a:r>
            <a:r>
              <a:rPr spc="-30" dirty="0"/>
              <a:t>kering.</a:t>
            </a:r>
            <a:endParaRPr lang="en-GB" spc="-30"/>
          </a:p>
          <a:p>
            <a:pPr marL="165735" marR="5080">
              <a:spcBef>
                <a:spcPts val="665"/>
              </a:spcBef>
            </a:pPr>
            <a:r>
              <a:rPr spc="-15" dirty="0"/>
              <a:t>Prinsif</a:t>
            </a:r>
            <a:r>
              <a:rPr spc="-70" dirty="0"/>
              <a:t> </a:t>
            </a:r>
            <a:r>
              <a:rPr spc="-10" dirty="0"/>
              <a:t>panen</a:t>
            </a:r>
            <a:r>
              <a:rPr spc="-110" dirty="0"/>
              <a:t> </a:t>
            </a:r>
            <a:r>
              <a:rPr spc="-15" dirty="0"/>
              <a:t>fresh</a:t>
            </a:r>
            <a:r>
              <a:rPr spc="-90" dirty="0"/>
              <a:t> </a:t>
            </a:r>
            <a:r>
              <a:rPr spc="-15" dirty="0"/>
              <a:t>maggot</a:t>
            </a:r>
            <a:r>
              <a:rPr spc="-60" dirty="0"/>
              <a:t> </a:t>
            </a:r>
            <a:r>
              <a:rPr spc="-10" dirty="0"/>
              <a:t>adalah</a:t>
            </a:r>
            <a:r>
              <a:rPr spc="-110" dirty="0"/>
              <a:t> </a:t>
            </a:r>
            <a:r>
              <a:rPr spc="-25" dirty="0"/>
              <a:t>memisahkan</a:t>
            </a:r>
            <a:r>
              <a:rPr spc="-85" dirty="0"/>
              <a:t> </a:t>
            </a:r>
            <a:r>
              <a:rPr spc="-15" dirty="0"/>
              <a:t>maggot</a:t>
            </a:r>
            <a:r>
              <a:rPr spc="-65" dirty="0"/>
              <a:t> </a:t>
            </a:r>
            <a:r>
              <a:rPr spc="-25" dirty="0"/>
              <a:t>dengan</a:t>
            </a:r>
            <a:r>
              <a:rPr spc="-110" dirty="0"/>
              <a:t> </a:t>
            </a:r>
            <a:r>
              <a:rPr spc="-30" dirty="0"/>
              <a:t>medianya,</a:t>
            </a:r>
            <a:r>
              <a:rPr spc="-70" dirty="0"/>
              <a:t> </a:t>
            </a:r>
            <a:r>
              <a:rPr spc="-20" dirty="0"/>
              <a:t>sehingga </a:t>
            </a:r>
            <a:r>
              <a:rPr spc="-595" dirty="0"/>
              <a:t> </a:t>
            </a:r>
            <a:r>
              <a:rPr dirty="0"/>
              <a:t>aan</a:t>
            </a:r>
            <a:r>
              <a:rPr spc="-95" dirty="0"/>
              <a:t> </a:t>
            </a:r>
            <a:r>
              <a:rPr spc="-25" dirty="0"/>
              <a:t>menghasilkan</a:t>
            </a:r>
            <a:r>
              <a:rPr spc="-90" dirty="0"/>
              <a:t> </a:t>
            </a:r>
            <a:r>
              <a:rPr spc="-15" dirty="0"/>
              <a:t>maggot</a:t>
            </a:r>
            <a:r>
              <a:rPr spc="-75" dirty="0"/>
              <a:t> </a:t>
            </a:r>
            <a:r>
              <a:rPr dirty="0"/>
              <a:t>dan</a:t>
            </a:r>
            <a:r>
              <a:rPr spc="-95" dirty="0"/>
              <a:t> </a:t>
            </a:r>
            <a:r>
              <a:rPr spc="-25" dirty="0"/>
              <a:t>bekas</a:t>
            </a:r>
            <a:r>
              <a:rPr spc="-80" dirty="0"/>
              <a:t> </a:t>
            </a:r>
            <a:r>
              <a:rPr spc="-15" dirty="0"/>
              <a:t>maggot</a:t>
            </a:r>
            <a:r>
              <a:rPr spc="-80" dirty="0"/>
              <a:t> </a:t>
            </a:r>
            <a:r>
              <a:rPr spc="-30" dirty="0"/>
              <a:t>(kasgot).</a:t>
            </a:r>
            <a:endParaRPr lang="en-GB" spc="-3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r"/>
            <a:r>
              <a:rPr lang="en-US">
                <a:solidFill>
                  <a:srgbClr val="FFFFFF"/>
                </a:solidFill>
              </a:rPr>
              <a:t>3.1. Cara memperoleh bibit BSF dari alam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1048" y="804333"/>
            <a:ext cx="6306003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12700" defTabSz="914400">
              <a:lnSpc>
                <a:spcPct val="90000"/>
              </a:lnSpc>
              <a:spcBef>
                <a:spcPts val="785"/>
              </a:spcBef>
              <a:buClr>
                <a:schemeClr val="accent1"/>
              </a:buClr>
            </a:pPr>
            <a:r>
              <a:rPr lang="en-US" b="1" spc="-10"/>
              <a:t>Bibit</a:t>
            </a:r>
            <a:r>
              <a:rPr lang="en-US" b="1"/>
              <a:t> </a:t>
            </a:r>
            <a:r>
              <a:rPr lang="en-US" b="1" spc="-5"/>
              <a:t>BSF</a:t>
            </a:r>
            <a:endParaRPr lang="en-US"/>
          </a:p>
          <a:p>
            <a:pPr marL="355600" indent="-342900" defTabSz="914400">
              <a:lnSpc>
                <a:spcPct val="90000"/>
              </a:lnSpc>
              <a:spcBef>
                <a:spcPts val="665"/>
              </a:spcBef>
              <a:buClr>
                <a:schemeClr val="accent1"/>
              </a:buClr>
              <a:buFont typeface="Wingdings"/>
              <a:buChar char=""/>
              <a:tabLst>
                <a:tab pos="355600" algn="l"/>
              </a:tabLst>
            </a:pPr>
            <a:r>
              <a:rPr lang="en-US" spc="-5"/>
              <a:t>Bibit BSF</a:t>
            </a:r>
            <a:r>
              <a:rPr lang="en-US" spc="-10"/>
              <a:t> </a:t>
            </a:r>
            <a:r>
              <a:rPr lang="en-US" spc="-5"/>
              <a:t>untuk</a:t>
            </a:r>
            <a:r>
              <a:rPr lang="en-US" spc="-25"/>
              <a:t> </a:t>
            </a:r>
            <a:r>
              <a:rPr lang="en-US"/>
              <a:t>memulai</a:t>
            </a:r>
            <a:r>
              <a:rPr lang="en-US" spc="-5"/>
              <a:t> </a:t>
            </a:r>
            <a:r>
              <a:rPr lang="en-US" spc="-15"/>
              <a:t>budidaya</a:t>
            </a:r>
            <a:r>
              <a:rPr lang="en-US" spc="-20"/>
              <a:t> </a:t>
            </a:r>
            <a:r>
              <a:rPr lang="en-US"/>
              <a:t>BSF</a:t>
            </a:r>
            <a:r>
              <a:rPr lang="en-US" spc="-25"/>
              <a:t> </a:t>
            </a:r>
            <a:r>
              <a:rPr lang="en-US" spc="-5"/>
              <a:t>bisa</a:t>
            </a:r>
            <a:r>
              <a:rPr lang="en-US" spc="5"/>
              <a:t> </a:t>
            </a:r>
            <a:r>
              <a:rPr lang="en-US" spc="-5"/>
              <a:t>berupa</a:t>
            </a:r>
            <a:r>
              <a:rPr lang="en-US" spc="-45"/>
              <a:t> </a:t>
            </a:r>
            <a:r>
              <a:rPr lang="en-US" b="1" spc="-15"/>
              <a:t>Prepupa</a:t>
            </a:r>
            <a:r>
              <a:rPr lang="en-US" b="1" spc="60"/>
              <a:t> </a:t>
            </a:r>
            <a:r>
              <a:rPr lang="en-US" spc="-5"/>
              <a:t>dan</a:t>
            </a:r>
            <a:r>
              <a:rPr lang="en-US" spc="-25"/>
              <a:t> </a:t>
            </a:r>
            <a:r>
              <a:rPr lang="en-US" b="1" spc="-15"/>
              <a:t>telur</a:t>
            </a:r>
            <a:r>
              <a:rPr lang="en-US" b="1" spc="30"/>
              <a:t> </a:t>
            </a:r>
            <a:r>
              <a:rPr lang="en-US" b="1"/>
              <a:t>BSF;</a:t>
            </a:r>
            <a:endParaRPr lang="en-US"/>
          </a:p>
          <a:p>
            <a:pPr marL="355600" marR="8890" indent="-342900" defTabSz="91440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Font typeface="Wingdings"/>
              <a:buChar char=""/>
              <a:tabLst>
                <a:tab pos="355600" algn="l"/>
              </a:tabLst>
            </a:pPr>
            <a:r>
              <a:rPr lang="en-US" spc="-5"/>
              <a:t>Bibit</a:t>
            </a:r>
            <a:r>
              <a:rPr lang="en-US"/>
              <a:t> </a:t>
            </a:r>
            <a:r>
              <a:rPr lang="en-US" spc="-15"/>
              <a:t>awal</a:t>
            </a:r>
            <a:r>
              <a:rPr lang="en-US" spc="585"/>
              <a:t> </a:t>
            </a:r>
            <a:r>
              <a:rPr lang="en-US" spc="-10"/>
              <a:t>bisa</a:t>
            </a:r>
            <a:r>
              <a:rPr lang="en-US" spc="-5"/>
              <a:t> dibeli</a:t>
            </a:r>
            <a:r>
              <a:rPr lang="en-US"/>
              <a:t> </a:t>
            </a:r>
            <a:r>
              <a:rPr lang="en-US" spc="-5"/>
              <a:t>dari</a:t>
            </a:r>
            <a:r>
              <a:rPr lang="en-US"/>
              <a:t> </a:t>
            </a:r>
            <a:r>
              <a:rPr lang="en-US" spc="-15"/>
              <a:t>pembudidaya</a:t>
            </a:r>
            <a:r>
              <a:rPr lang="en-US" spc="585"/>
              <a:t> </a:t>
            </a:r>
            <a:r>
              <a:rPr lang="en-US"/>
              <a:t>lain</a:t>
            </a:r>
            <a:r>
              <a:rPr lang="en-US" spc="5"/>
              <a:t> </a:t>
            </a:r>
            <a:r>
              <a:rPr lang="en-US" spc="-20"/>
              <a:t>yang</a:t>
            </a:r>
            <a:r>
              <a:rPr lang="en-US" spc="-15"/>
              <a:t> </a:t>
            </a:r>
            <a:r>
              <a:rPr lang="en-US" spc="-10"/>
              <a:t>sudah</a:t>
            </a:r>
            <a:r>
              <a:rPr lang="en-US" spc="-5"/>
              <a:t> </a:t>
            </a:r>
            <a:r>
              <a:rPr lang="en-US"/>
              <a:t>lebih</a:t>
            </a:r>
            <a:r>
              <a:rPr lang="en-US" spc="5"/>
              <a:t> </a:t>
            </a:r>
            <a:r>
              <a:rPr lang="en-US" spc="-10"/>
              <a:t>dulu </a:t>
            </a:r>
            <a:r>
              <a:rPr lang="en-US" spc="-600"/>
              <a:t> </a:t>
            </a:r>
            <a:r>
              <a:rPr lang="en-US" spc="-15"/>
              <a:t>membudidayakan </a:t>
            </a:r>
            <a:r>
              <a:rPr lang="en-US"/>
              <a:t>Maggot </a:t>
            </a:r>
            <a:r>
              <a:rPr lang="en-US" spc="-15"/>
              <a:t>BSF </a:t>
            </a:r>
            <a:r>
              <a:rPr lang="en-US" spc="-20"/>
              <a:t>atau juga </a:t>
            </a:r>
            <a:r>
              <a:rPr lang="en-US" spc="-10"/>
              <a:t>bisa </a:t>
            </a:r>
            <a:r>
              <a:rPr lang="en-US" spc="-15"/>
              <a:t>didapatkan </a:t>
            </a:r>
            <a:r>
              <a:rPr lang="en-US" spc="-25"/>
              <a:t>secara </a:t>
            </a:r>
            <a:r>
              <a:rPr lang="en-US" spc="-15"/>
              <a:t>gratis </a:t>
            </a:r>
            <a:r>
              <a:rPr lang="en-US" spc="-5"/>
              <a:t>dari </a:t>
            </a:r>
            <a:r>
              <a:rPr lang="en-US"/>
              <a:t> alam.</a:t>
            </a:r>
          </a:p>
          <a:p>
            <a:pPr marL="355600" marR="5080" indent="-342900" defTabSz="914400">
              <a:lnSpc>
                <a:spcPct val="90000"/>
              </a:lnSpc>
              <a:spcBef>
                <a:spcPts val="665"/>
              </a:spcBef>
              <a:buClr>
                <a:schemeClr val="accent1"/>
              </a:buClr>
              <a:buFont typeface="Wingdings"/>
              <a:buChar char=""/>
              <a:tabLst>
                <a:tab pos="355600" algn="l"/>
              </a:tabLst>
            </a:pPr>
            <a:r>
              <a:rPr lang="en-US" spc="-15"/>
              <a:t>Keberadaan</a:t>
            </a:r>
            <a:r>
              <a:rPr lang="en-US" spc="-10"/>
              <a:t> lalat</a:t>
            </a:r>
            <a:r>
              <a:rPr lang="en-US" spc="-5"/>
              <a:t> BSF</a:t>
            </a:r>
            <a:r>
              <a:rPr lang="en-US"/>
              <a:t> liar</a:t>
            </a:r>
            <a:r>
              <a:rPr lang="en-US" spc="5"/>
              <a:t> </a:t>
            </a:r>
            <a:r>
              <a:rPr lang="en-US"/>
              <a:t>di</a:t>
            </a:r>
            <a:r>
              <a:rPr lang="en-US" spc="5"/>
              <a:t> </a:t>
            </a:r>
            <a:r>
              <a:rPr lang="en-US" spc="-10"/>
              <a:t>sekitar</a:t>
            </a:r>
            <a:r>
              <a:rPr lang="en-US" spc="-5"/>
              <a:t> </a:t>
            </a:r>
            <a:r>
              <a:rPr lang="en-US" spc="-15"/>
              <a:t>lingkungan</a:t>
            </a:r>
            <a:r>
              <a:rPr lang="en-US" spc="-10"/>
              <a:t> </a:t>
            </a:r>
            <a:r>
              <a:rPr lang="en-US" spc="-5"/>
              <a:t>bisa</a:t>
            </a:r>
            <a:r>
              <a:rPr lang="en-US"/>
              <a:t> menjadi</a:t>
            </a:r>
            <a:r>
              <a:rPr lang="en-US" spc="5"/>
              <a:t> </a:t>
            </a:r>
            <a:r>
              <a:rPr lang="en-US"/>
              <a:t>modal</a:t>
            </a:r>
            <a:r>
              <a:rPr lang="en-US" spc="5"/>
              <a:t> </a:t>
            </a:r>
            <a:r>
              <a:rPr lang="en-US" spc="-20"/>
              <a:t>awal </a:t>
            </a:r>
            <a:r>
              <a:rPr lang="en-US" spc="-600"/>
              <a:t> </a:t>
            </a:r>
            <a:r>
              <a:rPr lang="en-US" spc="-5"/>
              <a:t>untuk </a:t>
            </a:r>
            <a:r>
              <a:rPr lang="en-US" spc="-15"/>
              <a:t>mendapatkan </a:t>
            </a:r>
            <a:r>
              <a:rPr lang="en-US" spc="-5"/>
              <a:t>bibit </a:t>
            </a:r>
            <a:r>
              <a:rPr lang="en-US" spc="-25"/>
              <a:t>secara </a:t>
            </a:r>
            <a:r>
              <a:rPr lang="en-US" spc="-15"/>
              <a:t>gratis. </a:t>
            </a:r>
            <a:r>
              <a:rPr lang="en-US" spc="-5"/>
              <a:t>Namun </a:t>
            </a:r>
            <a:r>
              <a:rPr lang="en-US" spc="-30"/>
              <a:t>keberadaannya </a:t>
            </a:r>
            <a:r>
              <a:rPr lang="en-US"/>
              <a:t>tidak </a:t>
            </a:r>
            <a:r>
              <a:rPr lang="en-US" spc="-10"/>
              <a:t>sama </a:t>
            </a:r>
            <a:r>
              <a:rPr lang="en-US"/>
              <a:t>di </a:t>
            </a:r>
            <a:r>
              <a:rPr lang="en-US" spc="5"/>
              <a:t> </a:t>
            </a:r>
            <a:r>
              <a:rPr lang="en-US" spc="-5"/>
              <a:t>setiap</a:t>
            </a:r>
            <a:r>
              <a:rPr lang="en-US"/>
              <a:t> </a:t>
            </a:r>
            <a:r>
              <a:rPr lang="en-US" spc="-15"/>
              <a:t>lokasi.</a:t>
            </a:r>
            <a:r>
              <a:rPr lang="en-US" spc="-10"/>
              <a:t> Pemilihan</a:t>
            </a:r>
            <a:r>
              <a:rPr lang="en-US" spc="-5"/>
              <a:t> </a:t>
            </a:r>
            <a:r>
              <a:rPr lang="en-US" spc="-10"/>
              <a:t>lokasi</a:t>
            </a:r>
            <a:r>
              <a:rPr lang="en-US" spc="-5"/>
              <a:t> </a:t>
            </a:r>
            <a:r>
              <a:rPr lang="en-US" spc="-25"/>
              <a:t>juga</a:t>
            </a:r>
            <a:r>
              <a:rPr lang="en-US" spc="-20"/>
              <a:t> sangat</a:t>
            </a:r>
            <a:r>
              <a:rPr lang="en-US" spc="-15"/>
              <a:t> menentukan</a:t>
            </a:r>
            <a:r>
              <a:rPr lang="en-US" spc="-10"/>
              <a:t> </a:t>
            </a:r>
            <a:r>
              <a:rPr lang="en-US" spc="-5"/>
              <a:t>dalam</a:t>
            </a:r>
            <a:r>
              <a:rPr lang="en-US"/>
              <a:t> </a:t>
            </a:r>
            <a:r>
              <a:rPr lang="en-US" spc="-10"/>
              <a:t>mencari </a:t>
            </a:r>
            <a:r>
              <a:rPr lang="en-US" spc="-5"/>
              <a:t> </a:t>
            </a:r>
            <a:r>
              <a:rPr lang="en-US" spc="-20"/>
              <a:t>keberadaan </a:t>
            </a:r>
            <a:r>
              <a:rPr lang="en-US" spc="-10"/>
              <a:t>lalat </a:t>
            </a:r>
            <a:r>
              <a:rPr lang="en-US" spc="-5"/>
              <a:t>BSF </a:t>
            </a:r>
            <a:r>
              <a:rPr lang="en-US" spc="-20"/>
              <a:t>yang </a:t>
            </a:r>
            <a:r>
              <a:rPr lang="en-US" spc="-10"/>
              <a:t>ada </a:t>
            </a:r>
            <a:r>
              <a:rPr lang="en-US"/>
              <a:t>di </a:t>
            </a:r>
            <a:r>
              <a:rPr lang="en-US" spc="-5"/>
              <a:t>dalam. </a:t>
            </a:r>
            <a:r>
              <a:rPr lang="en-US" spc="-20"/>
              <a:t>Biasanya </a:t>
            </a:r>
            <a:r>
              <a:rPr lang="en-US" spc="-25"/>
              <a:t>keberadaan </a:t>
            </a:r>
            <a:r>
              <a:rPr lang="en-US" spc="-10"/>
              <a:t>lalat </a:t>
            </a:r>
            <a:r>
              <a:rPr lang="en-US" spc="-15"/>
              <a:t>BSF </a:t>
            </a:r>
            <a:r>
              <a:rPr lang="en-US"/>
              <a:t>liar </a:t>
            </a:r>
            <a:r>
              <a:rPr lang="en-US" spc="5"/>
              <a:t> </a:t>
            </a:r>
            <a:r>
              <a:rPr lang="en-US" spc="-20"/>
              <a:t>banyak</a:t>
            </a:r>
            <a:r>
              <a:rPr lang="en-US" spc="-15"/>
              <a:t> ditemukan</a:t>
            </a:r>
            <a:r>
              <a:rPr lang="en-US" spc="585"/>
              <a:t> </a:t>
            </a:r>
            <a:r>
              <a:rPr lang="en-US"/>
              <a:t>di</a:t>
            </a:r>
            <a:r>
              <a:rPr lang="en-US" spc="5"/>
              <a:t> </a:t>
            </a:r>
            <a:r>
              <a:rPr lang="en-US" spc="-10"/>
              <a:t>sekitar</a:t>
            </a:r>
            <a:r>
              <a:rPr lang="en-US" spc="-5"/>
              <a:t> </a:t>
            </a:r>
            <a:r>
              <a:rPr lang="en-US" spc="-10"/>
              <a:t>tempat</a:t>
            </a:r>
            <a:r>
              <a:rPr lang="en-US" spc="-5"/>
              <a:t> </a:t>
            </a:r>
            <a:r>
              <a:rPr lang="en-US" spc="-15"/>
              <a:t>pembuangan</a:t>
            </a:r>
            <a:r>
              <a:rPr lang="en-US" spc="585"/>
              <a:t> </a:t>
            </a:r>
            <a:r>
              <a:rPr lang="en-US" spc="-5"/>
              <a:t>sampah</a:t>
            </a:r>
            <a:r>
              <a:rPr lang="en-US"/>
              <a:t> </a:t>
            </a:r>
            <a:r>
              <a:rPr lang="en-US" spc="-10"/>
              <a:t>dan</a:t>
            </a:r>
            <a:r>
              <a:rPr lang="en-US" spc="-5"/>
              <a:t> </a:t>
            </a:r>
            <a:r>
              <a:rPr lang="en-US" spc="-20"/>
              <a:t>area </a:t>
            </a:r>
            <a:r>
              <a:rPr lang="en-US" spc="-15"/>
              <a:t> </a:t>
            </a:r>
            <a:r>
              <a:rPr lang="en-US" spc="-10"/>
              <a:t>peternakan.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A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r"/>
            <a:r>
              <a:rPr lang="en-US">
                <a:solidFill>
                  <a:srgbClr val="FFFFFF"/>
                </a:solidFill>
              </a:rPr>
              <a:t>Cara Panen Maggot Muda (Fresh Maggot)</a:t>
            </a:r>
          </a:p>
        </p:txBody>
      </p:sp>
      <p:pic>
        <p:nvPicPr>
          <p:cNvPr id="2" name="object 2"/>
          <p:cNvPicPr/>
          <p:nvPr/>
        </p:nvPicPr>
        <p:blipFill rotWithShape="1">
          <a:blip r:embed="rId2" cstate="print"/>
          <a:srcRect t="5646" r="-1" b="892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12700" defTabSz="914400">
              <a:lnSpc>
                <a:spcPct val="90000"/>
              </a:lnSpc>
              <a:spcBef>
                <a:spcPts val="765"/>
              </a:spcBef>
              <a:buClr>
                <a:schemeClr val="accent1"/>
              </a:buClr>
            </a:pPr>
            <a:r>
              <a:rPr lang="en-US" spc="-25">
                <a:solidFill>
                  <a:srgbClr val="FFFFFF"/>
                </a:solidFill>
              </a:rPr>
              <a:t>Langkah</a:t>
            </a:r>
            <a:r>
              <a:rPr lang="en-US" spc="-95">
                <a:solidFill>
                  <a:srgbClr val="FFFFFF"/>
                </a:solidFill>
              </a:rPr>
              <a:t> </a:t>
            </a:r>
            <a:r>
              <a:rPr lang="en-US" spc="-15">
                <a:solidFill>
                  <a:srgbClr val="FFFFFF"/>
                </a:solidFill>
              </a:rPr>
              <a:t>panen</a:t>
            </a:r>
            <a:r>
              <a:rPr lang="en-US" spc="-95">
                <a:solidFill>
                  <a:srgbClr val="FFFFFF"/>
                </a:solidFill>
              </a:rPr>
              <a:t> </a:t>
            </a:r>
            <a:r>
              <a:rPr lang="en-US" spc="-15">
                <a:solidFill>
                  <a:srgbClr val="FFFFFF"/>
                </a:solidFill>
              </a:rPr>
              <a:t>fresh</a:t>
            </a:r>
            <a:r>
              <a:rPr lang="en-US" spc="-95">
                <a:solidFill>
                  <a:srgbClr val="FFFFFF"/>
                </a:solidFill>
              </a:rPr>
              <a:t> </a:t>
            </a:r>
            <a:r>
              <a:rPr lang="en-US" spc="-15">
                <a:solidFill>
                  <a:srgbClr val="FFFFFF"/>
                </a:solidFill>
              </a:rPr>
              <a:t>maggot</a:t>
            </a:r>
            <a:r>
              <a:rPr lang="en-US" spc="-80">
                <a:solidFill>
                  <a:srgbClr val="FFFFFF"/>
                </a:solidFill>
              </a:rPr>
              <a:t> </a:t>
            </a:r>
            <a:r>
              <a:rPr lang="en-US" spc="-25">
                <a:solidFill>
                  <a:srgbClr val="FFFFFF"/>
                </a:solidFill>
              </a:rPr>
              <a:t>sebagai</a:t>
            </a:r>
            <a:r>
              <a:rPr lang="en-US" spc="-70">
                <a:solidFill>
                  <a:srgbClr val="FFFFFF"/>
                </a:solidFill>
              </a:rPr>
              <a:t> </a:t>
            </a:r>
            <a:r>
              <a:rPr lang="en-US" spc="-20">
                <a:solidFill>
                  <a:srgbClr val="FFFFFF"/>
                </a:solidFill>
              </a:rPr>
              <a:t>berikut</a:t>
            </a:r>
            <a:r>
              <a:rPr lang="en-US" spc="-9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:</a:t>
            </a:r>
          </a:p>
          <a:p>
            <a:pPr marL="528320" marR="5080" indent="-516255" defTabSz="914400">
              <a:lnSpc>
                <a:spcPct val="90000"/>
              </a:lnSpc>
              <a:spcBef>
                <a:spcPts val="660"/>
              </a:spcBef>
              <a:buClr>
                <a:schemeClr val="accent1"/>
              </a:buClr>
              <a:tabLst>
                <a:tab pos="528320" algn="l"/>
              </a:tabLst>
            </a:pPr>
            <a:r>
              <a:rPr lang="en-US" spc="-15">
                <a:solidFill>
                  <a:srgbClr val="FFFFFF"/>
                </a:solidFill>
              </a:rPr>
              <a:t>1.	</a:t>
            </a:r>
            <a:r>
              <a:rPr lang="en-US" spc="-20">
                <a:solidFill>
                  <a:srgbClr val="FFFFFF"/>
                </a:solidFill>
              </a:rPr>
              <a:t>Siapkan</a:t>
            </a:r>
            <a:r>
              <a:rPr lang="en-US" spc="-110">
                <a:solidFill>
                  <a:srgbClr val="FFFFFF"/>
                </a:solidFill>
              </a:rPr>
              <a:t> </a:t>
            </a:r>
            <a:r>
              <a:rPr lang="en-US" spc="-20">
                <a:solidFill>
                  <a:srgbClr val="FFFFFF"/>
                </a:solidFill>
              </a:rPr>
              <a:t>saringan</a:t>
            </a:r>
            <a:r>
              <a:rPr lang="en-US" spc="-10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dari</a:t>
            </a:r>
            <a:r>
              <a:rPr lang="en-US" spc="-70">
                <a:solidFill>
                  <a:srgbClr val="FFFFFF"/>
                </a:solidFill>
              </a:rPr>
              <a:t> </a:t>
            </a:r>
            <a:r>
              <a:rPr lang="en-US" spc="-40">
                <a:solidFill>
                  <a:srgbClr val="FFFFFF"/>
                </a:solidFill>
              </a:rPr>
              <a:t>kawat</a:t>
            </a:r>
            <a:r>
              <a:rPr lang="en-US" spc="-7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dan</a:t>
            </a:r>
            <a:r>
              <a:rPr lang="en-US" spc="-85">
                <a:solidFill>
                  <a:srgbClr val="FFFFFF"/>
                </a:solidFill>
              </a:rPr>
              <a:t> </a:t>
            </a:r>
            <a:r>
              <a:rPr lang="en-US" spc="-25">
                <a:solidFill>
                  <a:srgbClr val="FFFFFF"/>
                </a:solidFill>
              </a:rPr>
              <a:t>wadah.</a:t>
            </a:r>
            <a:r>
              <a:rPr lang="en-US" spc="-70">
                <a:solidFill>
                  <a:srgbClr val="FFFFFF"/>
                </a:solidFill>
              </a:rPr>
              <a:t> </a:t>
            </a:r>
            <a:r>
              <a:rPr lang="en-US" spc="-25">
                <a:solidFill>
                  <a:srgbClr val="FFFFFF"/>
                </a:solidFill>
              </a:rPr>
              <a:t>Kemudian</a:t>
            </a:r>
            <a:r>
              <a:rPr lang="en-US" spc="-90">
                <a:solidFill>
                  <a:srgbClr val="FFFFFF"/>
                </a:solidFill>
              </a:rPr>
              <a:t> </a:t>
            </a:r>
            <a:r>
              <a:rPr lang="en-US" spc="-30">
                <a:solidFill>
                  <a:srgbClr val="FFFFFF"/>
                </a:solidFill>
              </a:rPr>
              <a:t>letakkan</a:t>
            </a:r>
            <a:r>
              <a:rPr lang="en-US" spc="-90">
                <a:solidFill>
                  <a:srgbClr val="FFFFFF"/>
                </a:solidFill>
              </a:rPr>
              <a:t> </a:t>
            </a:r>
            <a:r>
              <a:rPr lang="en-US" spc="-20">
                <a:solidFill>
                  <a:srgbClr val="FFFFFF"/>
                </a:solidFill>
              </a:rPr>
              <a:t>saringan</a:t>
            </a:r>
            <a:r>
              <a:rPr lang="en-US" spc="-85">
                <a:solidFill>
                  <a:srgbClr val="FFFFFF"/>
                </a:solidFill>
              </a:rPr>
              <a:t> </a:t>
            </a:r>
            <a:r>
              <a:rPr lang="en-US" spc="-25">
                <a:solidFill>
                  <a:srgbClr val="FFFFFF"/>
                </a:solidFill>
              </a:rPr>
              <a:t>tersebut</a:t>
            </a:r>
            <a:r>
              <a:rPr lang="en-US" spc="-9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di </a:t>
            </a:r>
            <a:r>
              <a:rPr lang="en-US" spc="-595">
                <a:solidFill>
                  <a:srgbClr val="FFFFFF"/>
                </a:solidFill>
              </a:rPr>
              <a:t> </a:t>
            </a:r>
            <a:r>
              <a:rPr lang="en-US" spc="-20">
                <a:solidFill>
                  <a:srgbClr val="FFFFFF"/>
                </a:solidFill>
              </a:rPr>
              <a:t>atas</a:t>
            </a:r>
            <a:r>
              <a:rPr lang="en-US" spc="-85">
                <a:solidFill>
                  <a:srgbClr val="FFFFFF"/>
                </a:solidFill>
              </a:rPr>
              <a:t> </a:t>
            </a:r>
            <a:r>
              <a:rPr lang="en-US" spc="-25">
                <a:solidFill>
                  <a:srgbClr val="FFFFFF"/>
                </a:solidFill>
              </a:rPr>
              <a:t>wadah.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24128" y="585216"/>
            <a:ext cx="313358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Cara Panen Maggot Muda (Fresh Maggot)</a:t>
            </a:r>
            <a:endParaRPr lang="en-US" sz="3400" cap="all" spc="10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4128" y="2286000"/>
            <a:ext cx="3133580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528320" marR="5080" indent="-516255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tabLst>
                <a:tab pos="528320" algn="l"/>
                <a:tab pos="4539615" algn="l"/>
              </a:tabLst>
            </a:pPr>
            <a:r>
              <a:rPr lang="en-US" sz="2400" spc="-15" dirty="0"/>
              <a:t>2.	</a:t>
            </a:r>
            <a:r>
              <a:rPr lang="en-US" sz="2400" spc="-10" dirty="0"/>
              <a:t>Ambil</a:t>
            </a:r>
            <a:r>
              <a:rPr lang="en-US" sz="2400" spc="-85" dirty="0"/>
              <a:t> </a:t>
            </a:r>
            <a:r>
              <a:rPr lang="en-US" sz="2400" spc="-15" dirty="0"/>
              <a:t>maggot</a:t>
            </a:r>
            <a:r>
              <a:rPr lang="en-US" sz="2400" spc="-70" dirty="0"/>
              <a:t> </a:t>
            </a:r>
            <a:r>
              <a:rPr lang="en-US" sz="2400" dirty="0"/>
              <a:t>dan</a:t>
            </a:r>
            <a:r>
              <a:rPr lang="en-US" sz="2400" spc="-95" dirty="0"/>
              <a:t> </a:t>
            </a:r>
            <a:r>
              <a:rPr lang="en-US" sz="2400" spc="-30" dirty="0" err="1"/>
              <a:t>medianya</a:t>
            </a:r>
            <a:r>
              <a:rPr lang="en-US" sz="2400" spc="-30" dirty="0"/>
              <a:t> </a:t>
            </a:r>
            <a:r>
              <a:rPr lang="en-US" sz="2400" dirty="0"/>
              <a:t>(</a:t>
            </a:r>
            <a:r>
              <a:rPr lang="en-US" sz="2400" spc="-15" dirty="0" err="1"/>
              <a:t>tanpa</a:t>
            </a:r>
            <a:r>
              <a:rPr lang="en-US" sz="2400" spc="-15" dirty="0"/>
              <a:t> </a:t>
            </a:r>
            <a:r>
              <a:rPr lang="en-US" sz="2400" spc="-10" dirty="0" err="1"/>
              <a:t>dipilih</a:t>
            </a:r>
            <a:r>
              <a:rPr lang="en-US" sz="2400" spc="-10" dirty="0"/>
              <a:t>),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spc="-10" dirty="0" err="1"/>
              <a:t>simpan</a:t>
            </a:r>
            <a:r>
              <a:rPr lang="en-US" sz="2400" spc="-10" dirty="0"/>
              <a:t> </a:t>
            </a:r>
            <a:r>
              <a:rPr lang="en-US" sz="2400" dirty="0"/>
              <a:t>di </a:t>
            </a:r>
            <a:r>
              <a:rPr lang="en-US" sz="2400" spc="-20" dirty="0" err="1"/>
              <a:t>atas</a:t>
            </a:r>
            <a:r>
              <a:rPr lang="en-US" sz="2400" spc="-20" dirty="0"/>
              <a:t> </a:t>
            </a:r>
            <a:r>
              <a:rPr lang="en-US" sz="2400" spc="-20" dirty="0" err="1"/>
              <a:t>saringan</a:t>
            </a:r>
            <a:r>
              <a:rPr lang="en-US" sz="2400" spc="-20" dirty="0"/>
              <a:t>. </a:t>
            </a:r>
            <a:r>
              <a:rPr lang="en-US" sz="2400" spc="-15" dirty="0"/>
              <a:t> Maggot</a:t>
            </a:r>
            <a:r>
              <a:rPr lang="en-US" sz="2400" spc="-80" dirty="0"/>
              <a:t> </a:t>
            </a:r>
            <a:r>
              <a:rPr lang="en-US" sz="2400" spc="-20" dirty="0" err="1"/>
              <a:t>akan</a:t>
            </a:r>
            <a:r>
              <a:rPr lang="en-US" sz="2400" spc="-90" dirty="0"/>
              <a:t> </a:t>
            </a:r>
            <a:r>
              <a:rPr lang="en-US" sz="2400" spc="-10" dirty="0" err="1"/>
              <a:t>atuh</a:t>
            </a:r>
            <a:r>
              <a:rPr lang="en-US" sz="2400" spc="-95" dirty="0"/>
              <a:t> </a:t>
            </a:r>
            <a:r>
              <a:rPr lang="en-US" sz="2400" spc="-50" dirty="0" err="1"/>
              <a:t>ke</a:t>
            </a:r>
            <a:r>
              <a:rPr lang="en-US" sz="2400" spc="-65" dirty="0"/>
              <a:t> </a:t>
            </a:r>
            <a:r>
              <a:rPr lang="en-US" sz="2400" spc="-20" dirty="0" err="1"/>
              <a:t>bawah</a:t>
            </a:r>
            <a:r>
              <a:rPr lang="en-US" sz="2400" dirty="0"/>
              <a:t>,</a:t>
            </a:r>
            <a:r>
              <a:rPr lang="en-US" sz="2400" spc="-15" dirty="0"/>
              <a:t> </a:t>
            </a:r>
            <a:r>
              <a:rPr lang="en-US" sz="2400" spc="-20" dirty="0" err="1"/>
              <a:t>sehingga</a:t>
            </a:r>
            <a:r>
              <a:rPr lang="en-US" sz="2400" spc="-85" dirty="0"/>
              <a:t> </a:t>
            </a:r>
            <a:r>
              <a:rPr lang="en-US" sz="2400" spc="-20" dirty="0" err="1"/>
              <a:t>akan</a:t>
            </a:r>
            <a:r>
              <a:rPr lang="en-US" sz="2400" spc="-90" dirty="0"/>
              <a:t> </a:t>
            </a:r>
            <a:r>
              <a:rPr lang="en-US" sz="2400" spc="-20" dirty="0" err="1"/>
              <a:t>terpisah</a:t>
            </a:r>
            <a:r>
              <a:rPr lang="en-US" sz="2400" spc="-95" dirty="0"/>
              <a:t> </a:t>
            </a:r>
            <a:r>
              <a:rPr lang="en-US" sz="2400" spc="-30" dirty="0" err="1"/>
              <a:t>antara</a:t>
            </a:r>
            <a:r>
              <a:rPr lang="en-US" sz="2400" spc="-80" dirty="0"/>
              <a:t> </a:t>
            </a:r>
            <a:r>
              <a:rPr lang="en-US" sz="2400" spc="-15" dirty="0"/>
              <a:t>maggot</a:t>
            </a:r>
            <a:r>
              <a:rPr lang="en-US" sz="2400" spc="-70" dirty="0"/>
              <a:t> </a:t>
            </a:r>
            <a:r>
              <a:rPr lang="en-US" sz="2400" dirty="0"/>
              <a:t>dan</a:t>
            </a:r>
            <a:r>
              <a:rPr lang="en-US" sz="2400" spc="-90" dirty="0"/>
              <a:t> </a:t>
            </a:r>
            <a:r>
              <a:rPr lang="en-US" sz="2400" spc="-20" dirty="0" err="1"/>
              <a:t>kasgot</a:t>
            </a:r>
            <a:r>
              <a:rPr lang="en-US" sz="2400" spc="-20" dirty="0"/>
              <a:t>.</a:t>
            </a:r>
            <a:endParaRPr lang="en-US" sz="2400" dirty="0"/>
          </a:p>
        </p:txBody>
      </p:sp>
      <p:grpSp>
        <p:nvGrpSpPr>
          <p:cNvPr id="2" name="object 2"/>
          <p:cNvGrpSpPr/>
          <p:nvPr/>
        </p:nvGrpSpPr>
        <p:grpSpPr>
          <a:xfrm>
            <a:off x="5182153" y="2342901"/>
            <a:ext cx="6002695" cy="1869904"/>
            <a:chOff x="952500" y="3025140"/>
            <a:chExt cx="10591800" cy="3299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00" y="3025140"/>
              <a:ext cx="5227320" cy="32994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0" y="3025140"/>
              <a:ext cx="5219700" cy="32994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1099672"/>
            <a:ext cx="836104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20" dirty="0">
                <a:solidFill>
                  <a:srgbClr val="57004E"/>
                </a:solidFill>
                <a:latin typeface="Calibri"/>
                <a:cs typeface="Calibri"/>
              </a:rPr>
              <a:t>Cara Panen </a:t>
            </a:r>
            <a:r>
              <a:rPr sz="3800" b="1" spc="-5" dirty="0">
                <a:solidFill>
                  <a:srgbClr val="57004E"/>
                </a:solidFill>
                <a:latin typeface="Calibri"/>
                <a:cs typeface="Calibri"/>
              </a:rPr>
              <a:t>Maggot Muda</a:t>
            </a:r>
            <a:r>
              <a:rPr sz="3800" b="1" dirty="0">
                <a:solidFill>
                  <a:srgbClr val="57004E"/>
                </a:solidFill>
                <a:latin typeface="Calibri"/>
                <a:cs typeface="Calibri"/>
              </a:rPr>
              <a:t> </a:t>
            </a:r>
            <a:r>
              <a:rPr sz="3800" b="1" spc="-10" dirty="0">
                <a:solidFill>
                  <a:srgbClr val="57004E"/>
                </a:solidFill>
                <a:latin typeface="Calibri"/>
                <a:cs typeface="Calibri"/>
              </a:rPr>
              <a:t>(Fresh </a:t>
            </a:r>
            <a:r>
              <a:rPr sz="3800" b="1" spc="-5" dirty="0">
                <a:solidFill>
                  <a:srgbClr val="57004E"/>
                </a:solidFill>
                <a:latin typeface="Calibri"/>
                <a:cs typeface="Calibri"/>
              </a:rPr>
              <a:t>Maggot)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330" y="1882055"/>
            <a:ext cx="108216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 marR="5080" indent="-516255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sz="2700" spc="-15" dirty="0">
                <a:latin typeface="Calibri Light"/>
                <a:cs typeface="Calibri Light"/>
              </a:rPr>
              <a:t>3.	Jika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masih</a:t>
            </a:r>
            <a:r>
              <a:rPr sz="2700" spc="-8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ada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sisa</a:t>
            </a:r>
            <a:r>
              <a:rPr sz="2700" spc="-60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kasgot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yang</a:t>
            </a:r>
            <a:r>
              <a:rPr sz="2700" spc="-9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ikut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jatuh</a:t>
            </a:r>
            <a:r>
              <a:rPr sz="2700" spc="-90" dirty="0">
                <a:latin typeface="Calibri Light"/>
                <a:cs typeface="Calibri Light"/>
              </a:rPr>
              <a:t> </a:t>
            </a:r>
            <a:r>
              <a:rPr sz="2700" spc="-50" dirty="0">
                <a:latin typeface="Calibri Light"/>
                <a:cs typeface="Calibri Light"/>
              </a:rPr>
              <a:t>ke</a:t>
            </a:r>
            <a:r>
              <a:rPr sz="2700" spc="-60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wadah,</a:t>
            </a:r>
            <a:r>
              <a:rPr sz="2700" spc="-7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bisa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dilakuan</a:t>
            </a:r>
            <a:r>
              <a:rPr sz="2700" spc="-10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pemilahan </a:t>
            </a:r>
            <a:r>
              <a:rPr sz="2700" spc="-59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dengan</a:t>
            </a:r>
            <a:r>
              <a:rPr sz="2700" spc="-100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mengambil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media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sisa</a:t>
            </a:r>
            <a:r>
              <a:rPr sz="2700" spc="-8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dari</a:t>
            </a:r>
            <a:r>
              <a:rPr sz="2700" spc="-9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atas</a:t>
            </a:r>
            <a:r>
              <a:rPr sz="2700" spc="-95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sehingga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yang</a:t>
            </a:r>
            <a:r>
              <a:rPr sz="2700" spc="-95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tersisa</a:t>
            </a:r>
            <a:r>
              <a:rPr sz="2700" spc="-9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maggot</a:t>
            </a:r>
            <a:r>
              <a:rPr sz="2700" spc="-7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saja.</a:t>
            </a:r>
            <a:endParaRPr sz="2700" dirty="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3025139"/>
            <a:ext cx="4843780" cy="2857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6479" y="3025139"/>
            <a:ext cx="5184139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32859"/>
            <a:ext cx="12192000" cy="3025140"/>
            <a:chOff x="0" y="3832859"/>
            <a:chExt cx="12192000" cy="3025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9540" y="3860799"/>
              <a:ext cx="4711700" cy="2463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659" y="3832859"/>
              <a:ext cx="4427220" cy="24917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3609" y="1013461"/>
            <a:ext cx="406527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0" dirty="0"/>
              <a:t>Cara</a:t>
            </a:r>
            <a:r>
              <a:rPr sz="3800" spc="-45" dirty="0"/>
              <a:t> </a:t>
            </a:r>
            <a:r>
              <a:rPr sz="3800" spc="-20" dirty="0"/>
              <a:t>Panen</a:t>
            </a:r>
            <a:r>
              <a:rPr sz="3800" spc="-45" dirty="0"/>
              <a:t> </a:t>
            </a:r>
            <a:r>
              <a:rPr sz="3800" spc="-10" dirty="0"/>
              <a:t>Prepupa</a:t>
            </a:r>
            <a:endParaRPr sz="3800" dirty="0"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1066800" y="1821179"/>
            <a:ext cx="9720073" cy="4023360"/>
          </a:xfrm>
          <a:prstGeom prst="rect">
            <a:avLst/>
          </a:prstGeom>
        </p:spPr>
        <p:txBody>
          <a:bodyPr vert="horz" wrap="square" lIns="0" tIns="223915" rIns="0" bIns="0" rtlCol="0">
            <a:spAutoFit/>
          </a:bodyPr>
          <a:lstStyle/>
          <a:p>
            <a:pPr marL="165735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Prepupa </a:t>
            </a:r>
            <a:r>
              <a:rPr spc="-35" dirty="0"/>
              <a:t>mempunyai </a:t>
            </a:r>
            <a:r>
              <a:rPr spc="-30" dirty="0"/>
              <a:t>karakter </a:t>
            </a:r>
            <a:r>
              <a:rPr spc="-20" dirty="0"/>
              <a:t>menghindari </a:t>
            </a:r>
            <a:r>
              <a:rPr spc="-15" dirty="0"/>
              <a:t>media lembab </a:t>
            </a:r>
            <a:r>
              <a:rPr dirty="0"/>
              <a:t>/ </a:t>
            </a:r>
            <a:r>
              <a:rPr spc="-10" dirty="0"/>
              <a:t>basah. </a:t>
            </a:r>
            <a:r>
              <a:rPr spc="-25" dirty="0"/>
              <a:t>Dengan </a:t>
            </a:r>
            <a:r>
              <a:rPr spc="-20" dirty="0"/>
              <a:t> </a:t>
            </a:r>
            <a:r>
              <a:rPr spc="-25" dirty="0"/>
              <a:t>membuat</a:t>
            </a:r>
            <a:r>
              <a:rPr spc="-70" dirty="0"/>
              <a:t> </a:t>
            </a:r>
            <a:r>
              <a:rPr spc="-35" dirty="0"/>
              <a:t>kemiringan</a:t>
            </a:r>
            <a:r>
              <a:rPr spc="-90" dirty="0"/>
              <a:t> </a:t>
            </a:r>
            <a:r>
              <a:rPr dirty="0"/>
              <a:t>di</a:t>
            </a:r>
            <a:r>
              <a:rPr spc="-50" dirty="0"/>
              <a:t> </a:t>
            </a:r>
            <a:r>
              <a:rPr dirty="0"/>
              <a:t>salah</a:t>
            </a:r>
            <a:r>
              <a:rPr spc="-120" dirty="0"/>
              <a:t> </a:t>
            </a:r>
            <a:r>
              <a:rPr spc="-10" dirty="0"/>
              <a:t>satu</a:t>
            </a:r>
            <a:r>
              <a:rPr spc="-85" dirty="0"/>
              <a:t> </a:t>
            </a:r>
            <a:r>
              <a:rPr dirty="0"/>
              <a:t>sisi</a:t>
            </a:r>
            <a:r>
              <a:rPr spc="-70" dirty="0"/>
              <a:t> </a:t>
            </a:r>
            <a:r>
              <a:rPr spc="-15" dirty="0"/>
              <a:t>biopond,</a:t>
            </a:r>
            <a:r>
              <a:rPr spc="-85" dirty="0"/>
              <a:t> </a:t>
            </a:r>
            <a:r>
              <a:rPr spc="-25" dirty="0"/>
              <a:t>maka</a:t>
            </a:r>
            <a:r>
              <a:rPr spc="-75" dirty="0"/>
              <a:t> </a:t>
            </a:r>
            <a:r>
              <a:rPr spc="-25" dirty="0"/>
              <a:t>prepupa</a:t>
            </a:r>
            <a:r>
              <a:rPr spc="-95" dirty="0"/>
              <a:t> </a:t>
            </a:r>
            <a:r>
              <a:rPr spc="-15" dirty="0"/>
              <a:t>akan</a:t>
            </a:r>
            <a:r>
              <a:rPr spc="-90" dirty="0"/>
              <a:t> </a:t>
            </a:r>
            <a:r>
              <a:rPr spc="-20" dirty="0"/>
              <a:t>migrasi</a:t>
            </a:r>
            <a:r>
              <a:rPr spc="-85" dirty="0"/>
              <a:t> </a:t>
            </a:r>
            <a:r>
              <a:rPr spc="-15" dirty="0"/>
              <a:t>melalui </a:t>
            </a:r>
            <a:r>
              <a:rPr spc="-595" dirty="0"/>
              <a:t> </a:t>
            </a:r>
            <a:r>
              <a:rPr spc="-15" dirty="0"/>
              <a:t>bidang</a:t>
            </a:r>
            <a:r>
              <a:rPr spc="-105" dirty="0"/>
              <a:t> </a:t>
            </a:r>
            <a:r>
              <a:rPr spc="-10" dirty="0"/>
              <a:t>miring</a:t>
            </a:r>
            <a:r>
              <a:rPr spc="-95" dirty="0"/>
              <a:t> </a:t>
            </a:r>
            <a:r>
              <a:rPr spc="-25" dirty="0"/>
              <a:t>tersebut</a:t>
            </a:r>
            <a:r>
              <a:rPr spc="-80" dirty="0"/>
              <a:t> </a:t>
            </a:r>
            <a:r>
              <a:rPr spc="-25" dirty="0"/>
              <a:t>sebagai</a:t>
            </a:r>
            <a:r>
              <a:rPr spc="-85" dirty="0"/>
              <a:t> </a:t>
            </a:r>
            <a:r>
              <a:rPr spc="-25" dirty="0"/>
              <a:t>tanjakan.</a:t>
            </a:r>
          </a:p>
          <a:p>
            <a:pPr marL="165735" marR="311150">
              <a:lnSpc>
                <a:spcPct val="100000"/>
              </a:lnSpc>
              <a:spcBef>
                <a:spcPts val="665"/>
              </a:spcBef>
            </a:pPr>
            <a:r>
              <a:rPr b="1" spc="-15" dirty="0">
                <a:latin typeface="Calibri"/>
                <a:cs typeface="Calibri"/>
              </a:rPr>
              <a:t>Pada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ujung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sisi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miring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tersebut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bisa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kita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simpan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penampungan</a:t>
            </a:r>
            <a:r>
              <a:rPr b="1" spc="5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dari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talang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air </a:t>
            </a:r>
            <a:r>
              <a:rPr b="1" spc="-59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atau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paralon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yang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dibelah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dua.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997817"/>
            <a:ext cx="709104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20" dirty="0">
                <a:solidFill>
                  <a:srgbClr val="57004E"/>
                </a:solidFill>
                <a:latin typeface="Calibri"/>
                <a:cs typeface="Calibri"/>
              </a:rPr>
              <a:t>Pemanfaatan</a:t>
            </a:r>
            <a:r>
              <a:rPr sz="3800" b="1" spc="-55" dirty="0">
                <a:solidFill>
                  <a:srgbClr val="57004E"/>
                </a:solidFill>
                <a:latin typeface="Calibri"/>
                <a:cs typeface="Calibri"/>
              </a:rPr>
              <a:t> </a:t>
            </a:r>
            <a:r>
              <a:rPr sz="3800" b="1" spc="-15" dirty="0">
                <a:solidFill>
                  <a:srgbClr val="57004E"/>
                </a:solidFill>
                <a:latin typeface="Calibri"/>
                <a:cs typeface="Calibri"/>
              </a:rPr>
              <a:t>kasgot</a:t>
            </a:r>
            <a:r>
              <a:rPr sz="3800" b="1" spc="-45" dirty="0">
                <a:solidFill>
                  <a:srgbClr val="57004E"/>
                </a:solidFill>
                <a:latin typeface="Calibri"/>
                <a:cs typeface="Calibri"/>
              </a:rPr>
              <a:t> </a:t>
            </a:r>
            <a:r>
              <a:rPr sz="3800" b="1" spc="-10" dirty="0">
                <a:solidFill>
                  <a:srgbClr val="57004E"/>
                </a:solidFill>
                <a:latin typeface="Calibri"/>
                <a:cs typeface="Calibri"/>
              </a:rPr>
              <a:t>sebagai</a:t>
            </a:r>
            <a:r>
              <a:rPr sz="3800" b="1" spc="-50" dirty="0">
                <a:solidFill>
                  <a:srgbClr val="57004E"/>
                </a:solidFill>
                <a:latin typeface="Calibri"/>
                <a:cs typeface="Calibri"/>
              </a:rPr>
              <a:t> </a:t>
            </a:r>
            <a:r>
              <a:rPr sz="3800" b="1" spc="-5" dirty="0">
                <a:solidFill>
                  <a:srgbClr val="57004E"/>
                </a:solidFill>
                <a:latin typeface="Calibri"/>
                <a:cs typeface="Calibri"/>
              </a:rPr>
              <a:t>pupuk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880552"/>
            <a:ext cx="1081722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25" dirty="0">
                <a:latin typeface="Calibri Light"/>
                <a:cs typeface="Calibri Light"/>
              </a:rPr>
              <a:t>Kasgot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adalah</a:t>
            </a:r>
            <a:r>
              <a:rPr sz="2700" spc="-9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sisa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media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dari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budidaya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maggot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berupa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40" dirty="0">
                <a:latin typeface="Calibri Light"/>
                <a:cs typeface="Calibri Light"/>
              </a:rPr>
              <a:t>kotoran</a:t>
            </a:r>
            <a:r>
              <a:rPr sz="2700" spc="-8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maggot</a:t>
            </a:r>
            <a:r>
              <a:rPr sz="2700" spc="-7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dan</a:t>
            </a:r>
            <a:r>
              <a:rPr sz="2700" spc="-9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sisa </a:t>
            </a:r>
            <a:r>
              <a:rPr sz="2700" spc="-59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pakan </a:t>
            </a:r>
            <a:r>
              <a:rPr sz="2700" spc="-15" dirty="0">
                <a:latin typeface="Calibri Light"/>
                <a:cs typeface="Calibri Light"/>
              </a:rPr>
              <a:t>maggot. </a:t>
            </a:r>
            <a:r>
              <a:rPr sz="2700" spc="-25" dirty="0">
                <a:latin typeface="Calibri Light"/>
                <a:cs typeface="Calibri Light"/>
              </a:rPr>
              <a:t>Kasgot </a:t>
            </a:r>
            <a:r>
              <a:rPr sz="2700" spc="-15" dirty="0">
                <a:latin typeface="Calibri Light"/>
                <a:cs typeface="Calibri Light"/>
              </a:rPr>
              <a:t>memiliki </a:t>
            </a:r>
            <a:r>
              <a:rPr sz="2700" spc="-30" dirty="0">
                <a:latin typeface="Calibri Light"/>
                <a:cs typeface="Calibri Light"/>
              </a:rPr>
              <a:t>manfaat </a:t>
            </a:r>
            <a:r>
              <a:rPr sz="2700" spc="-25" dirty="0">
                <a:latin typeface="Calibri Light"/>
                <a:cs typeface="Calibri Light"/>
              </a:rPr>
              <a:t>sebagai </a:t>
            </a:r>
            <a:r>
              <a:rPr sz="2700" spc="-15" dirty="0">
                <a:latin typeface="Calibri Light"/>
                <a:cs typeface="Calibri Light"/>
              </a:rPr>
              <a:t>pupuk </a:t>
            </a:r>
            <a:r>
              <a:rPr sz="2700" spc="-25" dirty="0">
                <a:latin typeface="Calibri Light"/>
                <a:cs typeface="Calibri Light"/>
              </a:rPr>
              <a:t>organik, </a:t>
            </a:r>
            <a:r>
              <a:rPr sz="2700" spc="-20" dirty="0">
                <a:latin typeface="Calibri Light"/>
                <a:cs typeface="Calibri Light"/>
              </a:rPr>
              <a:t>sehingga </a:t>
            </a:r>
            <a:r>
              <a:rPr sz="2700" dirty="0">
                <a:latin typeface="Calibri Light"/>
                <a:cs typeface="Calibri Light"/>
              </a:rPr>
              <a:t>bisa 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diaplikasikan</a:t>
            </a:r>
            <a:r>
              <a:rPr sz="2700" spc="-90" dirty="0">
                <a:latin typeface="Calibri Light"/>
                <a:cs typeface="Calibri Light"/>
              </a:rPr>
              <a:t> </a:t>
            </a:r>
            <a:r>
              <a:rPr sz="2700" spc="-50" dirty="0">
                <a:latin typeface="Calibri Light"/>
                <a:cs typeface="Calibri Light"/>
              </a:rPr>
              <a:t>ke</a:t>
            </a:r>
            <a:r>
              <a:rPr sz="2700" spc="-7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pertanian</a:t>
            </a:r>
            <a:r>
              <a:rPr sz="2700" spc="-114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sebagai</a:t>
            </a:r>
            <a:r>
              <a:rPr sz="2700" spc="-70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penyubur</a:t>
            </a:r>
            <a:r>
              <a:rPr sz="2700" spc="-85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tanaman.</a:t>
            </a:r>
            <a:endParaRPr sz="2700" dirty="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220720"/>
            <a:ext cx="5646420" cy="27838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9220" y="3220720"/>
            <a:ext cx="3903979" cy="278129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964788" y="804333"/>
            <a:ext cx="3391900" cy="5249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TERIMAKASIH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2">
            <a:extLst>
              <a:ext uri="{FF2B5EF4-FFF2-40B4-BE49-F238E27FC236}">
                <a16:creationId xmlns:a16="http://schemas.microsoft.com/office/drawing/2014/main" id="{5B755B42-E241-44C1-932D-8827A1360236}"/>
              </a:ext>
            </a:extLst>
          </p:cNvPr>
          <p:cNvSpPr txBox="1">
            <a:spLocks/>
          </p:cNvSpPr>
          <p:nvPr/>
        </p:nvSpPr>
        <p:spPr>
          <a:xfrm>
            <a:off x="4674549" y="1281091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buClr>
                <a:schemeClr val="accent1"/>
              </a:buClr>
              <a:buSzPct val="85000"/>
            </a:pPr>
            <a:r>
              <a:rPr lang="en-US" spc="-5" dirty="0">
                <a:latin typeface="+mn-lt"/>
                <a:ea typeface="+mn-ea"/>
                <a:cs typeface="+mn-cs"/>
              </a:rPr>
              <a:t>Balai PELATIHAN </a:t>
            </a:r>
            <a:r>
              <a:rPr lang="en-US" spc="-5" dirty="0" err="1">
                <a:latin typeface="+mn-lt"/>
                <a:ea typeface="+mn-ea"/>
                <a:cs typeface="+mn-cs"/>
              </a:rPr>
              <a:t>Lingkungan</a:t>
            </a:r>
            <a:r>
              <a:rPr lang="en-US" spc="-5" dirty="0">
                <a:latin typeface="+mn-lt"/>
                <a:ea typeface="+mn-ea"/>
                <a:cs typeface="+mn-cs"/>
              </a:rPr>
              <a:t> </a:t>
            </a:r>
            <a:r>
              <a:rPr lang="en-US" spc="-5" dirty="0" err="1">
                <a:latin typeface="+mn-lt"/>
                <a:ea typeface="+mn-ea"/>
                <a:cs typeface="+mn-cs"/>
              </a:rPr>
              <a:t>Hidup</a:t>
            </a:r>
            <a:r>
              <a:rPr lang="en-US" spc="-5" dirty="0">
                <a:latin typeface="+mn-lt"/>
                <a:ea typeface="+mn-ea"/>
                <a:cs typeface="+mn-cs"/>
              </a:rPr>
              <a:t> dan </a:t>
            </a:r>
            <a:r>
              <a:rPr lang="en-US" spc="-5" dirty="0" err="1">
                <a:latin typeface="+mn-lt"/>
                <a:ea typeface="+mn-ea"/>
                <a:cs typeface="+mn-cs"/>
              </a:rPr>
              <a:t>Kehutanan</a:t>
            </a:r>
            <a:r>
              <a:rPr lang="en-US" spc="-5" dirty="0">
                <a:latin typeface="+mn-lt"/>
                <a:ea typeface="+mn-ea"/>
                <a:cs typeface="+mn-cs"/>
              </a:rPr>
              <a:t> </a:t>
            </a:r>
            <a:r>
              <a:rPr lang="en-US" spc="-5" dirty="0" err="1">
                <a:latin typeface="+mn-lt"/>
                <a:ea typeface="+mn-ea"/>
                <a:cs typeface="+mn-cs"/>
              </a:rPr>
              <a:t>Pematangsiantar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object 9">
            <a:extLst>
              <a:ext uri="{FF2B5EF4-FFF2-40B4-BE49-F238E27FC236}">
                <a16:creationId xmlns:a16="http://schemas.microsoft.com/office/drawing/2014/main" id="{4F5792A5-0C53-42B1-9041-229B6CB007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7286" y="1447800"/>
            <a:ext cx="1008380" cy="10083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8600" y="1905000"/>
            <a:ext cx="12189460" cy="4740909"/>
            <a:chOff x="0" y="1657350"/>
            <a:chExt cx="12189460" cy="4740909"/>
          </a:xfrm>
        </p:grpSpPr>
        <p:sp>
          <p:nvSpPr>
            <p:cNvPr id="4" name="object 4"/>
            <p:cNvSpPr/>
            <p:nvPr/>
          </p:nvSpPr>
          <p:spPr>
            <a:xfrm>
              <a:off x="0" y="6334759"/>
              <a:ext cx="12189460" cy="63500"/>
            </a:xfrm>
            <a:custGeom>
              <a:avLst/>
              <a:gdLst/>
              <a:ahLst/>
              <a:cxnLst/>
              <a:rect l="l" t="t" r="r" b="b"/>
              <a:pathLst>
                <a:path w="12189460" h="63500">
                  <a:moveTo>
                    <a:pt x="12189460" y="0"/>
                  </a:moveTo>
                  <a:lnTo>
                    <a:pt x="0" y="0"/>
                  </a:lnTo>
                  <a:lnTo>
                    <a:pt x="0" y="63499"/>
                  </a:lnTo>
                  <a:lnTo>
                    <a:pt x="12189460" y="63499"/>
                  </a:lnTo>
                  <a:lnTo>
                    <a:pt x="12189460" y="0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0" y="1657350"/>
              <a:ext cx="1978660" cy="35433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object 6"/>
          <p:cNvSpPr txBox="1"/>
          <p:nvPr/>
        </p:nvSpPr>
        <p:spPr>
          <a:xfrm>
            <a:off x="481330" y="694690"/>
            <a:ext cx="8897620" cy="534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Jenis</a:t>
            </a:r>
            <a:r>
              <a:rPr sz="28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Bibit</a:t>
            </a:r>
            <a:r>
              <a:rPr sz="2800" b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BSF</a:t>
            </a:r>
            <a:endParaRPr sz="28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265"/>
              </a:spcBef>
            </a:pPr>
            <a:r>
              <a:rPr sz="2800" spc="-25" dirty="0">
                <a:latin typeface="Calibri"/>
                <a:cs typeface="Calibri"/>
              </a:rPr>
              <a:t>Fase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berikut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yang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biasa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dijadikan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bibit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untuk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memulai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budidaya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maggot BSF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</a:p>
          <a:p>
            <a:pPr marL="370840" indent="-358775" algn="just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371475" algn="l"/>
              </a:tabLst>
            </a:pPr>
            <a:r>
              <a:rPr sz="2800" b="1" spc="-10" dirty="0">
                <a:latin typeface="Calibri"/>
                <a:cs typeface="Calibri"/>
              </a:rPr>
              <a:t>Prepupa</a:t>
            </a:r>
            <a:endParaRPr sz="2800" dirty="0">
              <a:latin typeface="Calibri"/>
              <a:cs typeface="Calibri"/>
            </a:endParaRPr>
          </a:p>
          <a:p>
            <a:pPr marL="756920" marR="5715" lvl="1" indent="-287020" algn="just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"/>
              <a:tabLst>
                <a:tab pos="788035" algn="l"/>
              </a:tabLst>
            </a:pPr>
            <a:r>
              <a:rPr sz="2800" spc="-25" dirty="0">
                <a:latin typeface="Calibri"/>
                <a:cs typeface="Calibri"/>
              </a:rPr>
              <a:t>Fase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Prepupa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merupakan</a:t>
            </a:r>
            <a:r>
              <a:rPr sz="2800" spc="-5" dirty="0">
                <a:latin typeface="Calibri"/>
                <a:cs typeface="Calibri"/>
              </a:rPr>
              <a:t> maggot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yang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sudah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tidak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memerlukan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makan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warnanya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hitam;</a:t>
            </a:r>
            <a:endParaRPr sz="2800" dirty="0">
              <a:latin typeface="Calibri"/>
              <a:cs typeface="Calibri"/>
            </a:endParaRPr>
          </a:p>
          <a:p>
            <a:pPr marL="756920" marR="5080" lvl="1" indent="-287020" algn="just">
              <a:lnSpc>
                <a:spcPct val="100000"/>
              </a:lnSpc>
              <a:spcBef>
                <a:spcPts val="680"/>
              </a:spcBef>
              <a:buSzPct val="96428"/>
              <a:buFont typeface="Wingdings"/>
              <a:buChar char=""/>
              <a:tabLst>
                <a:tab pos="788035" algn="l"/>
              </a:tabLst>
            </a:pPr>
            <a:r>
              <a:rPr sz="2800" spc="-5" dirty="0">
                <a:latin typeface="Calibri"/>
                <a:cs typeface="Calibri"/>
              </a:rPr>
              <a:t>Biasa </a:t>
            </a:r>
            <a:r>
              <a:rPr sz="2800" spc="-10" dirty="0">
                <a:latin typeface="Calibri"/>
                <a:cs typeface="Calibri"/>
              </a:rPr>
              <a:t>ditemukan </a:t>
            </a:r>
            <a:r>
              <a:rPr sz="2800" spc="-15" dirty="0">
                <a:latin typeface="Calibri"/>
                <a:cs typeface="Calibri"/>
              </a:rPr>
              <a:t>dekat </a:t>
            </a:r>
            <a:r>
              <a:rPr sz="2800" spc="-10" dirty="0">
                <a:latin typeface="Calibri"/>
                <a:cs typeface="Calibri"/>
              </a:rPr>
              <a:t>di </a:t>
            </a:r>
            <a:r>
              <a:rPr sz="2800" spc="-5" dirty="0">
                <a:latin typeface="Calibri"/>
                <a:cs typeface="Calibri"/>
              </a:rPr>
              <a:t>dalam </a:t>
            </a:r>
            <a:r>
              <a:rPr sz="2800" spc="-15" dirty="0">
                <a:latin typeface="Calibri"/>
                <a:cs typeface="Calibri"/>
              </a:rPr>
              <a:t>wadah </a:t>
            </a:r>
            <a:r>
              <a:rPr sz="2800" spc="-5" dirty="0">
                <a:latin typeface="Calibri"/>
                <a:cs typeface="Calibri"/>
              </a:rPr>
              <a:t>sampah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sekitar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pembuangan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sampah,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bercampur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kotoran </a:t>
            </a:r>
            <a:r>
              <a:rPr sz="2800" spc="-10" dirty="0">
                <a:latin typeface="Calibri"/>
                <a:cs typeface="Calibri"/>
              </a:rPr>
              <a:t>hewan;</a:t>
            </a:r>
            <a:endParaRPr sz="2800" dirty="0">
              <a:latin typeface="Calibri"/>
              <a:cs typeface="Calibri"/>
            </a:endParaRPr>
          </a:p>
          <a:p>
            <a:pPr marL="756920" marR="5715" lvl="1" indent="-287020" algn="just">
              <a:lnSpc>
                <a:spcPct val="100000"/>
              </a:lnSpc>
              <a:spcBef>
                <a:spcPts val="665"/>
              </a:spcBef>
              <a:buSzPct val="96428"/>
              <a:buFont typeface="Wingdings"/>
              <a:buChar char=""/>
              <a:tabLst>
                <a:tab pos="788035" algn="l"/>
              </a:tabLst>
            </a:pPr>
            <a:r>
              <a:rPr sz="2800" spc="-15" dirty="0">
                <a:latin typeface="Calibri"/>
                <a:cs typeface="Calibri"/>
              </a:rPr>
              <a:t>Jika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bibit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berupa</a:t>
            </a:r>
            <a:r>
              <a:rPr sz="2800" spc="-5" dirty="0">
                <a:latin typeface="Calibri"/>
                <a:cs typeface="Calibri"/>
              </a:rPr>
              <a:t> prepupa,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maka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kandang</a:t>
            </a:r>
            <a:r>
              <a:rPr sz="2800" spc="-5" dirty="0">
                <a:latin typeface="Calibri"/>
                <a:cs typeface="Calibri"/>
              </a:rPr>
              <a:t> harus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dipersiapkan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lebih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dulu,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karena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dari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prepupa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menuju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lalat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bisa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dalam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waktu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s/d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mingguan.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0" y="2825826"/>
            <a:ext cx="3060700" cy="298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6"/>
          <p:cNvSpPr txBox="1"/>
          <p:nvPr/>
        </p:nvSpPr>
        <p:spPr>
          <a:xfrm>
            <a:off x="481330" y="716039"/>
            <a:ext cx="11109960" cy="421957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00" b="1" spc="-5" dirty="0">
                <a:solidFill>
                  <a:srgbClr val="6F2F9F"/>
                </a:solidFill>
                <a:latin typeface="Calibri"/>
                <a:cs typeface="Calibri"/>
              </a:rPr>
              <a:t>2.</a:t>
            </a:r>
            <a:r>
              <a:rPr sz="27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-55" dirty="0">
                <a:solidFill>
                  <a:srgbClr val="6F2F9F"/>
                </a:solidFill>
                <a:latin typeface="Calibri"/>
                <a:cs typeface="Calibri"/>
              </a:rPr>
              <a:t>Telur</a:t>
            </a:r>
            <a:r>
              <a:rPr sz="27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6F2F9F"/>
                </a:solidFill>
                <a:latin typeface="Calibri"/>
                <a:cs typeface="Calibri"/>
              </a:rPr>
              <a:t>BSF</a:t>
            </a:r>
            <a:endParaRPr sz="2700" dirty="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60"/>
              </a:spcBef>
              <a:buFont typeface="Wingdings"/>
              <a:buChar char=""/>
              <a:tabLst>
                <a:tab pos="356235" algn="l"/>
              </a:tabLst>
            </a:pPr>
            <a:r>
              <a:rPr sz="2700" spc="-50" dirty="0">
                <a:latin typeface="Calibri"/>
                <a:cs typeface="Calibri"/>
              </a:rPr>
              <a:t>Telur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BSF </a:t>
            </a:r>
            <a:r>
              <a:rPr sz="2700" spc="-20" dirty="0">
                <a:latin typeface="Calibri"/>
                <a:cs typeface="Calibri"/>
              </a:rPr>
              <a:t>biasanya </a:t>
            </a:r>
            <a:r>
              <a:rPr sz="2700" spc="-15" dirty="0">
                <a:latin typeface="Calibri"/>
                <a:cs typeface="Calibri"/>
              </a:rPr>
              <a:t>cocok </a:t>
            </a:r>
            <a:r>
              <a:rPr sz="2700" spc="-10" dirty="0">
                <a:latin typeface="Calibri"/>
                <a:cs typeface="Calibri"/>
              </a:rPr>
              <a:t>untuk </a:t>
            </a:r>
            <a:r>
              <a:rPr sz="2700" spc="-25" dirty="0">
                <a:latin typeface="Calibri"/>
                <a:cs typeface="Calibri"/>
              </a:rPr>
              <a:t>para </a:t>
            </a:r>
            <a:r>
              <a:rPr sz="2700" spc="-20" dirty="0">
                <a:latin typeface="Calibri"/>
                <a:cs typeface="Calibri"/>
              </a:rPr>
              <a:t>pembudidaya </a:t>
            </a:r>
            <a:r>
              <a:rPr sz="2700" spc="-10" dirty="0">
                <a:latin typeface="Calibri"/>
                <a:cs typeface="Calibri"/>
              </a:rPr>
              <a:t>yang </a:t>
            </a:r>
            <a:r>
              <a:rPr sz="2700" spc="-5" dirty="0">
                <a:latin typeface="Calibri"/>
                <a:cs typeface="Calibri"/>
              </a:rPr>
              <a:t>ingin belajar </a:t>
            </a:r>
            <a:r>
              <a:rPr sz="2700" spc="-10" dirty="0">
                <a:latin typeface="Calibri"/>
                <a:cs typeface="Calibri"/>
              </a:rPr>
              <a:t>dari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tahap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awal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tanpa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membutuhan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modal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55" dirty="0">
                <a:latin typeface="Calibri"/>
                <a:cs typeface="Calibri"/>
              </a:rPr>
              <a:t>besar.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Kita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bisa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mengamati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proses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siklus dari telur </a:t>
            </a:r>
            <a:r>
              <a:rPr sz="2700" spc="-15" dirty="0">
                <a:latin typeface="Calibri"/>
                <a:cs typeface="Calibri"/>
              </a:rPr>
              <a:t>menetas </a:t>
            </a:r>
            <a:r>
              <a:rPr sz="2700" spc="-5" dirty="0">
                <a:latin typeface="Calibri"/>
                <a:cs typeface="Calibri"/>
              </a:rPr>
              <a:t>menjadi </a:t>
            </a:r>
            <a:r>
              <a:rPr sz="2700" spc="-15" dirty="0">
                <a:latin typeface="Calibri"/>
                <a:cs typeface="Calibri"/>
              </a:rPr>
              <a:t>larva, </a:t>
            </a:r>
            <a:r>
              <a:rPr sz="2700" spc="-10" dirty="0">
                <a:latin typeface="Calibri"/>
                <a:cs typeface="Calibri"/>
              </a:rPr>
              <a:t>terus </a:t>
            </a:r>
            <a:r>
              <a:rPr sz="2700" spc="-5" dirty="0">
                <a:latin typeface="Calibri"/>
                <a:cs typeface="Calibri"/>
              </a:rPr>
              <a:t>jadi </a:t>
            </a:r>
            <a:r>
              <a:rPr sz="2700" spc="-15" dirty="0">
                <a:latin typeface="Calibri"/>
                <a:cs typeface="Calibri"/>
              </a:rPr>
              <a:t>Prepupa, </a:t>
            </a:r>
            <a:r>
              <a:rPr sz="2700" spc="-10" dirty="0">
                <a:latin typeface="Calibri"/>
                <a:cs typeface="Calibri"/>
              </a:rPr>
              <a:t>Pupa, </a:t>
            </a:r>
            <a:r>
              <a:rPr sz="2700" spc="-15" dirty="0">
                <a:latin typeface="Calibri"/>
                <a:cs typeface="Calibri"/>
              </a:rPr>
              <a:t>selanjutnya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menjadi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lalat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tentara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hitam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"/>
            </a:pPr>
            <a:endParaRPr sz="2050" dirty="0">
              <a:latin typeface="Calibri"/>
              <a:cs typeface="Calibri"/>
            </a:endParaRPr>
          </a:p>
          <a:p>
            <a:pPr marL="355600" marR="3764915" indent="-343535" algn="just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6235" algn="l"/>
              </a:tabLst>
            </a:pPr>
            <a:r>
              <a:rPr sz="2700" spc="-5" dirty="0">
                <a:latin typeface="Calibri"/>
                <a:cs typeface="Calibri"/>
              </a:rPr>
              <a:t>Untuk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mendapatkan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telur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gratis</a:t>
            </a:r>
            <a:r>
              <a:rPr sz="2700" spc="-10" dirty="0">
                <a:latin typeface="Calibri"/>
                <a:cs typeface="Calibri"/>
              </a:rPr>
              <a:t> dari</a:t>
            </a:r>
            <a:r>
              <a:rPr sz="2700" spc="-5" dirty="0">
                <a:latin typeface="Calibri"/>
                <a:cs typeface="Calibri"/>
              </a:rPr>
              <a:t> alam,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kita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bisa membuat </a:t>
            </a:r>
            <a:r>
              <a:rPr sz="2700" spc="-10" dirty="0">
                <a:latin typeface="Calibri"/>
                <a:cs typeface="Calibri"/>
              </a:rPr>
              <a:t>media pancing untuk </a:t>
            </a:r>
            <a:r>
              <a:rPr sz="2700" spc="-5" dirty="0">
                <a:latin typeface="Calibri"/>
                <a:cs typeface="Calibri"/>
              </a:rPr>
              <a:t>menarik </a:t>
            </a:r>
            <a:r>
              <a:rPr sz="2700" spc="-10" dirty="0">
                <a:latin typeface="Calibri"/>
                <a:cs typeface="Calibri"/>
              </a:rPr>
              <a:t>lalat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tentara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hitam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yang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ada</a:t>
            </a:r>
            <a:r>
              <a:rPr sz="2700" dirty="0">
                <a:latin typeface="Calibri"/>
                <a:cs typeface="Calibri"/>
              </a:rPr>
              <a:t> di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sekitar</a:t>
            </a:r>
            <a:r>
              <a:rPr sz="2700" spc="58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lingkungan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untuk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bertelur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di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jebakan </a:t>
            </a:r>
            <a:r>
              <a:rPr sz="2700" spc="-5" dirty="0">
                <a:latin typeface="Calibri"/>
                <a:cs typeface="Calibri"/>
              </a:rPr>
              <a:t>telur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yang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kita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siapkan.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>
                <a:solidFill>
                  <a:srgbClr val="FFFFFF"/>
                </a:solidFill>
              </a:rPr>
              <a:t>Cara Mendapatan Telur dari Lalat BSF alam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99818" y="640080"/>
            <a:ext cx="7172138" cy="374510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168910" defTabSz="914400">
              <a:lnSpc>
                <a:spcPct val="90000"/>
              </a:lnSpc>
              <a:spcBef>
                <a:spcPts val="2014"/>
              </a:spcBef>
              <a:buClr>
                <a:schemeClr val="accent1"/>
              </a:buClr>
            </a:pPr>
            <a:r>
              <a:rPr lang="en-US"/>
              <a:t>3.1.1.</a:t>
            </a:r>
            <a:r>
              <a:rPr lang="en-US" spc="35"/>
              <a:t> </a:t>
            </a:r>
            <a:r>
              <a:rPr lang="en-US" spc="-15"/>
              <a:t>Pembuatan</a:t>
            </a:r>
            <a:r>
              <a:rPr lang="en-US" spc="-30"/>
              <a:t> </a:t>
            </a:r>
            <a:r>
              <a:rPr lang="en-US"/>
              <a:t>Media</a:t>
            </a:r>
            <a:r>
              <a:rPr lang="en-US" spc="-20"/>
              <a:t> </a:t>
            </a:r>
            <a:r>
              <a:rPr lang="en-US" spc="-10"/>
              <a:t>Pemancing</a:t>
            </a:r>
            <a:r>
              <a:rPr lang="en-US" spc="-15"/>
              <a:t> </a:t>
            </a:r>
            <a:r>
              <a:rPr lang="en-US" spc="-20"/>
              <a:t>(Atraktan)</a:t>
            </a:r>
            <a:endParaRPr lang="en-US"/>
          </a:p>
          <a:p>
            <a:pPr marL="355600" marR="7620" indent="-342900" defTabSz="914400">
              <a:lnSpc>
                <a:spcPct val="90000"/>
              </a:lnSpc>
              <a:spcBef>
                <a:spcPts val="1645"/>
              </a:spcBef>
              <a:buClr>
                <a:schemeClr val="accent1"/>
              </a:buClr>
              <a:buFont typeface="Wingdings"/>
              <a:buChar char=""/>
              <a:tabLst>
                <a:tab pos="355600" algn="l"/>
              </a:tabLst>
            </a:pPr>
            <a:r>
              <a:rPr lang="en-US"/>
              <a:t>Media</a:t>
            </a:r>
            <a:r>
              <a:rPr lang="en-US" spc="195"/>
              <a:t> </a:t>
            </a:r>
            <a:r>
              <a:rPr lang="en-US" spc="-5"/>
              <a:t>pancing</a:t>
            </a:r>
            <a:r>
              <a:rPr lang="en-US" spc="195"/>
              <a:t> </a:t>
            </a:r>
            <a:r>
              <a:rPr lang="en-US" spc="-10"/>
              <a:t>merupakan</a:t>
            </a:r>
            <a:r>
              <a:rPr lang="en-US" spc="210"/>
              <a:t> </a:t>
            </a:r>
            <a:r>
              <a:rPr lang="en-US"/>
              <a:t>limbah</a:t>
            </a:r>
            <a:r>
              <a:rPr lang="en-US" spc="200"/>
              <a:t> </a:t>
            </a:r>
            <a:r>
              <a:rPr lang="en-US" spc="-15"/>
              <a:t>organik</a:t>
            </a:r>
            <a:r>
              <a:rPr lang="en-US" spc="225"/>
              <a:t> </a:t>
            </a:r>
            <a:r>
              <a:rPr lang="en-US" spc="-5"/>
              <a:t>seperti</a:t>
            </a:r>
            <a:r>
              <a:rPr lang="en-US" spc="215"/>
              <a:t> </a:t>
            </a:r>
            <a:r>
              <a:rPr lang="en-US" spc="-5"/>
              <a:t>sampah</a:t>
            </a:r>
            <a:r>
              <a:rPr lang="en-US" spc="200"/>
              <a:t> </a:t>
            </a:r>
            <a:r>
              <a:rPr lang="en-US" spc="-40"/>
              <a:t>dapur,</a:t>
            </a:r>
            <a:r>
              <a:rPr lang="en-US" spc="200"/>
              <a:t> </a:t>
            </a:r>
            <a:r>
              <a:rPr lang="en-US" spc="-5"/>
              <a:t>sampah</a:t>
            </a:r>
            <a:r>
              <a:rPr lang="en-US" spc="220"/>
              <a:t> </a:t>
            </a:r>
            <a:r>
              <a:rPr lang="en-US" spc="-5"/>
              <a:t>buah-buahan </a:t>
            </a:r>
            <a:r>
              <a:rPr lang="en-US" spc="-525"/>
              <a:t> </a:t>
            </a:r>
            <a:r>
              <a:rPr lang="en-US" spc="-20"/>
              <a:t>yang</a:t>
            </a:r>
            <a:r>
              <a:rPr lang="en-US" spc="5"/>
              <a:t> </a:t>
            </a:r>
            <a:r>
              <a:rPr lang="en-US" spc="-5"/>
              <a:t>disimpan di</a:t>
            </a:r>
            <a:r>
              <a:rPr lang="en-US" spc="-10"/>
              <a:t> </a:t>
            </a:r>
            <a:r>
              <a:rPr lang="en-US" spc="-5"/>
              <a:t>dalam</a:t>
            </a:r>
            <a:r>
              <a:rPr lang="en-US" spc="5"/>
              <a:t> </a:t>
            </a:r>
            <a:r>
              <a:rPr lang="en-US" spc="-10"/>
              <a:t>suatu</a:t>
            </a:r>
            <a:r>
              <a:rPr lang="en-US" spc="10"/>
              <a:t> </a:t>
            </a:r>
            <a:r>
              <a:rPr lang="en-US" spc="-10"/>
              <a:t>wadah</a:t>
            </a:r>
            <a:r>
              <a:rPr lang="en-US" spc="5"/>
              <a:t> </a:t>
            </a:r>
            <a:r>
              <a:rPr lang="en-US" spc="-10"/>
              <a:t>untuk</a:t>
            </a:r>
            <a:r>
              <a:rPr lang="en-US" spc="-20"/>
              <a:t> </a:t>
            </a:r>
            <a:r>
              <a:rPr lang="en-US" spc="-5"/>
              <a:t>menarik </a:t>
            </a:r>
            <a:r>
              <a:rPr lang="en-US" spc="-10"/>
              <a:t>lalat</a:t>
            </a:r>
            <a:r>
              <a:rPr lang="en-US" spc="-5"/>
              <a:t> </a:t>
            </a:r>
            <a:r>
              <a:rPr lang="en-US" spc="-20"/>
              <a:t>supaya</a:t>
            </a:r>
            <a:r>
              <a:rPr lang="en-US" spc="-5"/>
              <a:t> </a:t>
            </a:r>
            <a:r>
              <a:rPr lang="en-US" spc="-10"/>
              <a:t>dating;</a:t>
            </a:r>
            <a:endParaRPr lang="en-US"/>
          </a:p>
          <a:p>
            <a:pPr marL="355600" indent="-342900" defTabSz="914400">
              <a:lnSpc>
                <a:spcPct val="90000"/>
              </a:lnSpc>
              <a:spcBef>
                <a:spcPts val="585"/>
              </a:spcBef>
              <a:buClr>
                <a:schemeClr val="accent1"/>
              </a:buClr>
              <a:buFont typeface="Wingdings"/>
              <a:buChar char=""/>
              <a:tabLst>
                <a:tab pos="355600" algn="l"/>
              </a:tabLst>
            </a:pPr>
            <a:r>
              <a:rPr lang="en-US"/>
              <a:t>Di</a:t>
            </a:r>
            <a:r>
              <a:rPr lang="en-US" spc="380"/>
              <a:t> </a:t>
            </a:r>
            <a:r>
              <a:rPr lang="en-US" spc="-20"/>
              <a:t>atas</a:t>
            </a:r>
            <a:r>
              <a:rPr lang="en-US" spc="355"/>
              <a:t> </a:t>
            </a:r>
            <a:r>
              <a:rPr lang="en-US"/>
              <a:t>media</a:t>
            </a:r>
            <a:r>
              <a:rPr lang="en-US" spc="370"/>
              <a:t> </a:t>
            </a:r>
            <a:r>
              <a:rPr lang="en-US" spc="-10"/>
              <a:t>pancing</a:t>
            </a:r>
            <a:r>
              <a:rPr lang="en-US" spc="370"/>
              <a:t> </a:t>
            </a:r>
            <a:r>
              <a:rPr lang="en-US" spc="-10"/>
              <a:t>tersebut</a:t>
            </a:r>
            <a:r>
              <a:rPr lang="en-US" spc="385"/>
              <a:t> </a:t>
            </a:r>
            <a:r>
              <a:rPr lang="en-US" spc="-10"/>
              <a:t>disimpan</a:t>
            </a:r>
            <a:r>
              <a:rPr lang="en-US" spc="380"/>
              <a:t> </a:t>
            </a:r>
            <a:r>
              <a:rPr lang="en-US" spc="-10"/>
              <a:t>jebakan</a:t>
            </a:r>
            <a:r>
              <a:rPr lang="en-US" spc="385"/>
              <a:t> </a:t>
            </a:r>
            <a:r>
              <a:rPr lang="en-US" spc="-5"/>
              <a:t>telur</a:t>
            </a:r>
            <a:r>
              <a:rPr lang="en-US" spc="360"/>
              <a:t> </a:t>
            </a:r>
            <a:r>
              <a:rPr lang="en-US" spc="-5"/>
              <a:t>dari</a:t>
            </a:r>
            <a:r>
              <a:rPr lang="en-US" spc="365"/>
              <a:t> </a:t>
            </a:r>
            <a:r>
              <a:rPr lang="en-US" spc="-15"/>
              <a:t>potongan</a:t>
            </a:r>
            <a:r>
              <a:rPr lang="en-US" spc="380"/>
              <a:t> </a:t>
            </a:r>
            <a:r>
              <a:rPr lang="en-US" spc="-5"/>
              <a:t>dus</a:t>
            </a:r>
            <a:r>
              <a:rPr lang="en-US" spc="375"/>
              <a:t> </a:t>
            </a:r>
            <a:r>
              <a:rPr lang="en-US"/>
              <a:t>/</a:t>
            </a:r>
            <a:r>
              <a:rPr lang="en-US" spc="370"/>
              <a:t> </a:t>
            </a:r>
            <a:r>
              <a:rPr lang="en-US" spc="-15"/>
              <a:t>potongan</a:t>
            </a:r>
            <a:endParaRPr lang="en-US"/>
          </a:p>
          <a:p>
            <a:pPr marL="355600" defTabSz="914400">
              <a:lnSpc>
                <a:spcPct val="90000"/>
              </a:lnSpc>
              <a:buClr>
                <a:schemeClr val="accent1"/>
              </a:buClr>
            </a:pPr>
            <a:r>
              <a:rPr lang="en-US" spc="-25"/>
              <a:t>kayu</a:t>
            </a:r>
            <a:r>
              <a:rPr lang="en-US" spc="-15"/>
              <a:t> </a:t>
            </a:r>
            <a:r>
              <a:rPr lang="en-US" spc="-10"/>
              <a:t>sehingga</a:t>
            </a:r>
            <a:r>
              <a:rPr lang="en-US" spc="-5"/>
              <a:t> </a:t>
            </a:r>
            <a:r>
              <a:rPr lang="en-US" spc="-10"/>
              <a:t>lalat</a:t>
            </a:r>
            <a:r>
              <a:rPr lang="en-US" spc="-5"/>
              <a:t> bisa bertelur</a:t>
            </a:r>
            <a:r>
              <a:rPr lang="en-US" spc="-15"/>
              <a:t> </a:t>
            </a:r>
            <a:r>
              <a:rPr lang="en-US"/>
              <a:t>di</a:t>
            </a:r>
            <a:r>
              <a:rPr lang="en-US" spc="5"/>
              <a:t> </a:t>
            </a:r>
            <a:r>
              <a:rPr lang="en-US" spc="-10"/>
              <a:t>tempat</a:t>
            </a:r>
            <a:r>
              <a:rPr lang="en-US" spc="-35"/>
              <a:t> </a:t>
            </a:r>
            <a:r>
              <a:rPr lang="en-US" spc="-5"/>
              <a:t>tsb.</a:t>
            </a:r>
            <a:endParaRPr lang="en-US"/>
          </a:p>
          <a:p>
            <a:pPr marL="355600" indent="-342900" defTabSz="91440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Font typeface="Wingdings"/>
              <a:buChar char=""/>
              <a:tabLst>
                <a:tab pos="355600" algn="l"/>
              </a:tabLst>
            </a:pPr>
            <a:r>
              <a:rPr lang="en-US" spc="-10"/>
              <a:t>Jebakan</a:t>
            </a:r>
            <a:r>
              <a:rPr lang="en-US" spc="400"/>
              <a:t> </a:t>
            </a:r>
            <a:r>
              <a:rPr lang="en-US" spc="-5"/>
              <a:t>telur</a:t>
            </a:r>
            <a:r>
              <a:rPr lang="en-US" spc="409"/>
              <a:t> </a:t>
            </a:r>
            <a:r>
              <a:rPr lang="en-US" spc="-10"/>
              <a:t>ditaruh</a:t>
            </a:r>
            <a:r>
              <a:rPr lang="en-US" spc="409"/>
              <a:t> </a:t>
            </a:r>
            <a:r>
              <a:rPr lang="en-US" spc="-5"/>
              <a:t>di</a:t>
            </a:r>
            <a:r>
              <a:rPr lang="en-US" spc="415"/>
              <a:t> </a:t>
            </a:r>
            <a:r>
              <a:rPr lang="en-US" spc="-20"/>
              <a:t>atas</a:t>
            </a:r>
            <a:r>
              <a:rPr lang="en-US" spc="405"/>
              <a:t> </a:t>
            </a:r>
            <a:r>
              <a:rPr lang="en-US" spc="-10"/>
              <a:t>jaring/kawat</a:t>
            </a:r>
            <a:r>
              <a:rPr lang="en-US" spc="395"/>
              <a:t> </a:t>
            </a:r>
            <a:r>
              <a:rPr lang="en-US" spc="-15"/>
              <a:t>yang</a:t>
            </a:r>
            <a:r>
              <a:rPr lang="en-US" spc="405"/>
              <a:t> </a:t>
            </a:r>
            <a:r>
              <a:rPr lang="en-US" spc="-15"/>
              <a:t>juga</a:t>
            </a:r>
            <a:r>
              <a:rPr lang="en-US" spc="395"/>
              <a:t> </a:t>
            </a:r>
            <a:r>
              <a:rPr lang="en-US" spc="-5"/>
              <a:t>berfungsi</a:t>
            </a:r>
            <a:r>
              <a:rPr lang="en-US" spc="425"/>
              <a:t> </a:t>
            </a:r>
            <a:r>
              <a:rPr lang="en-US" spc="-10"/>
              <a:t>untuk</a:t>
            </a:r>
            <a:r>
              <a:rPr lang="en-US" spc="409"/>
              <a:t> </a:t>
            </a:r>
            <a:r>
              <a:rPr lang="en-US"/>
              <a:t>menutup</a:t>
            </a:r>
            <a:r>
              <a:rPr lang="en-US" spc="385"/>
              <a:t> </a:t>
            </a:r>
            <a:r>
              <a:rPr lang="en-US"/>
              <a:t>ember</a:t>
            </a:r>
          </a:p>
          <a:p>
            <a:pPr marL="355600" defTabSz="914400">
              <a:lnSpc>
                <a:spcPct val="90000"/>
              </a:lnSpc>
              <a:buClr>
                <a:schemeClr val="accent1"/>
              </a:buClr>
            </a:pPr>
            <a:r>
              <a:rPr lang="en-US" spc="-15"/>
              <a:t>yang</a:t>
            </a:r>
            <a:r>
              <a:rPr lang="en-US"/>
              <a:t> </a:t>
            </a:r>
            <a:r>
              <a:rPr lang="en-US" spc="-5"/>
              <a:t>berisi sampah</a:t>
            </a:r>
            <a:r>
              <a:rPr lang="en-US" spc="15"/>
              <a:t> </a:t>
            </a:r>
            <a:r>
              <a:rPr lang="en-US" spc="-20"/>
              <a:t>agar</a:t>
            </a:r>
            <a:r>
              <a:rPr lang="en-US" spc="-10"/>
              <a:t> lalat</a:t>
            </a:r>
            <a:r>
              <a:rPr lang="en-US"/>
              <a:t> </a:t>
            </a:r>
            <a:r>
              <a:rPr lang="en-US" spc="-5"/>
              <a:t>tidak</a:t>
            </a:r>
            <a:r>
              <a:rPr lang="en-US" spc="5"/>
              <a:t> </a:t>
            </a:r>
            <a:r>
              <a:rPr lang="en-US" spc="-5"/>
              <a:t>masuk</a:t>
            </a:r>
            <a:r>
              <a:rPr lang="en-US" spc="-20"/>
              <a:t> </a:t>
            </a:r>
            <a:r>
              <a:rPr lang="en-US" spc="-5"/>
              <a:t>dalam</a:t>
            </a:r>
            <a:r>
              <a:rPr lang="en-US" spc="5"/>
              <a:t> </a:t>
            </a:r>
            <a:r>
              <a:rPr lang="en-US" spc="-5"/>
              <a:t>ember/wadah;</a:t>
            </a:r>
            <a:endParaRPr lang="en-US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756C25AC-7FE3-40FD-BCCB-7AA9FD3F8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827" y="4608019"/>
            <a:ext cx="7164131" cy="15761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211413"/>
            <a:ext cx="1078801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35" dirty="0">
                <a:solidFill>
                  <a:srgbClr val="000000"/>
                </a:solidFill>
              </a:rPr>
              <a:t>Tempatkan</a:t>
            </a:r>
            <a:r>
              <a:rPr sz="2700" spc="30" dirty="0">
                <a:solidFill>
                  <a:srgbClr val="000000"/>
                </a:solidFill>
              </a:rPr>
              <a:t> </a:t>
            </a:r>
            <a:r>
              <a:rPr sz="2700" spc="-10" dirty="0">
                <a:solidFill>
                  <a:srgbClr val="000000"/>
                </a:solidFill>
              </a:rPr>
              <a:t>Media</a:t>
            </a:r>
            <a:r>
              <a:rPr sz="2700" spc="15" dirty="0">
                <a:solidFill>
                  <a:srgbClr val="000000"/>
                </a:solidFill>
              </a:rPr>
              <a:t> </a:t>
            </a:r>
            <a:r>
              <a:rPr sz="2700" spc="-15" dirty="0">
                <a:solidFill>
                  <a:srgbClr val="000000"/>
                </a:solidFill>
              </a:rPr>
              <a:t>Pancing</a:t>
            </a:r>
            <a:r>
              <a:rPr sz="2700" spc="35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di</a:t>
            </a:r>
            <a:r>
              <a:rPr sz="2700" spc="5" dirty="0">
                <a:solidFill>
                  <a:srgbClr val="000000"/>
                </a:solidFill>
              </a:rPr>
              <a:t> </a:t>
            </a:r>
            <a:r>
              <a:rPr sz="2700" spc="-15" dirty="0">
                <a:solidFill>
                  <a:srgbClr val="000000"/>
                </a:solidFill>
              </a:rPr>
              <a:t>tempat</a:t>
            </a:r>
            <a:r>
              <a:rPr sz="2700" spc="15" dirty="0">
                <a:solidFill>
                  <a:srgbClr val="000000"/>
                </a:solidFill>
              </a:rPr>
              <a:t> </a:t>
            </a:r>
            <a:r>
              <a:rPr sz="2700" spc="-15" dirty="0">
                <a:solidFill>
                  <a:srgbClr val="000000"/>
                </a:solidFill>
              </a:rPr>
              <a:t>teduh</a:t>
            </a:r>
            <a:r>
              <a:rPr sz="2700" spc="50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misal di</a:t>
            </a:r>
            <a:r>
              <a:rPr sz="2700" spc="5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sekitar</a:t>
            </a:r>
            <a:r>
              <a:rPr sz="2700" spc="25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tanaman</a:t>
            </a:r>
            <a:r>
              <a:rPr sz="2700" spc="-20" dirty="0">
                <a:solidFill>
                  <a:srgbClr val="000000"/>
                </a:solidFill>
              </a:rPr>
              <a:t> </a:t>
            </a:r>
            <a:r>
              <a:rPr sz="2700" spc="-10" dirty="0">
                <a:solidFill>
                  <a:srgbClr val="000000"/>
                </a:solidFill>
              </a:rPr>
              <a:t>atau</a:t>
            </a:r>
            <a:r>
              <a:rPr sz="2700" spc="5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di </a:t>
            </a:r>
            <a:r>
              <a:rPr sz="2700" spc="-595" dirty="0">
                <a:solidFill>
                  <a:srgbClr val="000000"/>
                </a:solidFill>
              </a:rPr>
              <a:t> </a:t>
            </a:r>
            <a:r>
              <a:rPr sz="2700" spc="-10" dirty="0">
                <a:solidFill>
                  <a:srgbClr val="000000"/>
                </a:solidFill>
              </a:rPr>
              <a:t>area</a:t>
            </a:r>
            <a:r>
              <a:rPr sz="2700" spc="10" dirty="0">
                <a:solidFill>
                  <a:srgbClr val="000000"/>
                </a:solidFill>
              </a:rPr>
              <a:t> </a:t>
            </a:r>
            <a:r>
              <a:rPr sz="2700" spc="-15" dirty="0" err="1">
                <a:solidFill>
                  <a:srgbClr val="000000"/>
                </a:solidFill>
              </a:rPr>
              <a:t>peternakan</a:t>
            </a:r>
            <a:endParaRPr sz="27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780" y="2075179"/>
            <a:ext cx="4772660" cy="3581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7440" y="2829560"/>
            <a:ext cx="2433319" cy="17907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547359" y="3573779"/>
            <a:ext cx="574040" cy="299720"/>
            <a:chOff x="5547359" y="3573779"/>
            <a:chExt cx="574040" cy="299720"/>
          </a:xfrm>
        </p:grpSpPr>
        <p:sp>
          <p:nvSpPr>
            <p:cNvPr id="6" name="object 6"/>
            <p:cNvSpPr/>
            <p:nvPr/>
          </p:nvSpPr>
          <p:spPr>
            <a:xfrm>
              <a:off x="5554979" y="3581399"/>
              <a:ext cx="558800" cy="284480"/>
            </a:xfrm>
            <a:custGeom>
              <a:avLst/>
              <a:gdLst/>
              <a:ahLst/>
              <a:cxnLst/>
              <a:rect l="l" t="t" r="r" b="b"/>
              <a:pathLst>
                <a:path w="558800" h="284479">
                  <a:moveTo>
                    <a:pt x="416560" y="0"/>
                  </a:moveTo>
                  <a:lnTo>
                    <a:pt x="416560" y="71119"/>
                  </a:lnTo>
                  <a:lnTo>
                    <a:pt x="0" y="71119"/>
                  </a:lnTo>
                  <a:lnTo>
                    <a:pt x="0" y="213360"/>
                  </a:lnTo>
                  <a:lnTo>
                    <a:pt x="416560" y="213360"/>
                  </a:lnTo>
                  <a:lnTo>
                    <a:pt x="416560" y="284480"/>
                  </a:lnTo>
                  <a:lnTo>
                    <a:pt x="558800" y="142239"/>
                  </a:lnTo>
                  <a:lnTo>
                    <a:pt x="416560" y="0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54979" y="3581399"/>
              <a:ext cx="558800" cy="284480"/>
            </a:xfrm>
            <a:custGeom>
              <a:avLst/>
              <a:gdLst/>
              <a:ahLst/>
              <a:cxnLst/>
              <a:rect l="l" t="t" r="r" b="b"/>
              <a:pathLst>
                <a:path w="558800" h="284479">
                  <a:moveTo>
                    <a:pt x="0" y="71119"/>
                  </a:moveTo>
                  <a:lnTo>
                    <a:pt x="416560" y="71119"/>
                  </a:lnTo>
                  <a:lnTo>
                    <a:pt x="416560" y="0"/>
                  </a:lnTo>
                  <a:lnTo>
                    <a:pt x="558800" y="142239"/>
                  </a:lnTo>
                  <a:lnTo>
                    <a:pt x="416560" y="284480"/>
                  </a:lnTo>
                  <a:lnTo>
                    <a:pt x="416560" y="213360"/>
                  </a:lnTo>
                  <a:lnTo>
                    <a:pt x="0" y="213360"/>
                  </a:lnTo>
                  <a:lnTo>
                    <a:pt x="0" y="71119"/>
                  </a:lnTo>
                  <a:close/>
                </a:path>
              </a:pathLst>
            </a:custGeom>
            <a:ln w="15240">
              <a:solidFill>
                <a:srgbClr val="6E9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86900" y="2933700"/>
            <a:ext cx="2125979" cy="157988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869680" y="3573779"/>
            <a:ext cx="571500" cy="299720"/>
            <a:chOff x="8869680" y="3573779"/>
            <a:chExt cx="571500" cy="299720"/>
          </a:xfrm>
        </p:grpSpPr>
        <p:sp>
          <p:nvSpPr>
            <p:cNvPr id="10" name="object 10"/>
            <p:cNvSpPr/>
            <p:nvPr/>
          </p:nvSpPr>
          <p:spPr>
            <a:xfrm>
              <a:off x="8877300" y="3581399"/>
              <a:ext cx="556260" cy="284480"/>
            </a:xfrm>
            <a:custGeom>
              <a:avLst/>
              <a:gdLst/>
              <a:ahLst/>
              <a:cxnLst/>
              <a:rect l="l" t="t" r="r" b="b"/>
              <a:pathLst>
                <a:path w="556259" h="284479">
                  <a:moveTo>
                    <a:pt x="414020" y="0"/>
                  </a:moveTo>
                  <a:lnTo>
                    <a:pt x="414020" y="71119"/>
                  </a:lnTo>
                  <a:lnTo>
                    <a:pt x="0" y="71119"/>
                  </a:lnTo>
                  <a:lnTo>
                    <a:pt x="0" y="213360"/>
                  </a:lnTo>
                  <a:lnTo>
                    <a:pt x="414020" y="213360"/>
                  </a:lnTo>
                  <a:lnTo>
                    <a:pt x="414020" y="284480"/>
                  </a:lnTo>
                  <a:lnTo>
                    <a:pt x="556259" y="142239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77300" y="3581399"/>
              <a:ext cx="556260" cy="284480"/>
            </a:xfrm>
            <a:custGeom>
              <a:avLst/>
              <a:gdLst/>
              <a:ahLst/>
              <a:cxnLst/>
              <a:rect l="l" t="t" r="r" b="b"/>
              <a:pathLst>
                <a:path w="556259" h="284479">
                  <a:moveTo>
                    <a:pt x="0" y="71119"/>
                  </a:moveTo>
                  <a:lnTo>
                    <a:pt x="414020" y="71119"/>
                  </a:lnTo>
                  <a:lnTo>
                    <a:pt x="414020" y="0"/>
                  </a:lnTo>
                  <a:lnTo>
                    <a:pt x="556259" y="142239"/>
                  </a:lnTo>
                  <a:lnTo>
                    <a:pt x="414020" y="284480"/>
                  </a:lnTo>
                  <a:lnTo>
                    <a:pt x="414020" y="213360"/>
                  </a:lnTo>
                  <a:lnTo>
                    <a:pt x="0" y="213360"/>
                  </a:lnTo>
                  <a:lnTo>
                    <a:pt x="0" y="71119"/>
                  </a:lnTo>
                  <a:close/>
                </a:path>
              </a:pathLst>
            </a:custGeom>
            <a:ln w="15240">
              <a:solidFill>
                <a:srgbClr val="6E9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567291" y="4597400"/>
            <a:ext cx="1687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Calibri"/>
                <a:cs typeface="Calibri"/>
              </a:rPr>
              <a:t>Telur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dalam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celah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tumpukan</a:t>
            </a:r>
            <a:r>
              <a:rPr sz="1800" b="1" spc="-20" dirty="0">
                <a:latin typeface="Calibri"/>
                <a:cs typeface="Calibri"/>
              </a:rPr>
              <a:t> kayu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6815" y="4750689"/>
            <a:ext cx="2416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Lalat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BSF</a:t>
            </a:r>
            <a:r>
              <a:rPr sz="1800" b="1" spc="-10" dirty="0">
                <a:latin typeface="Calibri"/>
                <a:cs typeface="Calibri"/>
              </a:rPr>
              <a:t> sedang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bertelur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47264" y="5881687"/>
            <a:ext cx="1417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Media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Pancing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981200"/>
            <a:ext cx="7665720" cy="4729480"/>
            <a:chOff x="693419" y="1592580"/>
            <a:chExt cx="7665720" cy="472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19" y="1592580"/>
              <a:ext cx="2936240" cy="47294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80160" y="5173980"/>
              <a:ext cx="1135380" cy="952500"/>
            </a:xfrm>
            <a:custGeom>
              <a:avLst/>
              <a:gdLst/>
              <a:ahLst/>
              <a:cxnLst/>
              <a:rect l="l" t="t" r="r" b="b"/>
              <a:pathLst>
                <a:path w="1135380" h="952500">
                  <a:moveTo>
                    <a:pt x="0" y="476250"/>
                  </a:moveTo>
                  <a:lnTo>
                    <a:pt x="2319" y="432902"/>
                  </a:lnTo>
                  <a:lnTo>
                    <a:pt x="9145" y="390645"/>
                  </a:lnTo>
                  <a:lnTo>
                    <a:pt x="20275" y="349646"/>
                  </a:lnTo>
                  <a:lnTo>
                    <a:pt x="35511" y="310074"/>
                  </a:lnTo>
                  <a:lnTo>
                    <a:pt x="54652" y="272096"/>
                  </a:lnTo>
                  <a:lnTo>
                    <a:pt x="77498" y="235881"/>
                  </a:lnTo>
                  <a:lnTo>
                    <a:pt x="103847" y="201597"/>
                  </a:lnTo>
                  <a:lnTo>
                    <a:pt x="133501" y="169411"/>
                  </a:lnTo>
                  <a:lnTo>
                    <a:pt x="166258" y="139493"/>
                  </a:lnTo>
                  <a:lnTo>
                    <a:pt x="201919" y="112010"/>
                  </a:lnTo>
                  <a:lnTo>
                    <a:pt x="240283" y="87131"/>
                  </a:lnTo>
                  <a:lnTo>
                    <a:pt x="281149" y="65024"/>
                  </a:lnTo>
                  <a:lnTo>
                    <a:pt x="324318" y="45856"/>
                  </a:lnTo>
                  <a:lnTo>
                    <a:pt x="369589" y="29796"/>
                  </a:lnTo>
                  <a:lnTo>
                    <a:pt x="416762" y="17012"/>
                  </a:lnTo>
                  <a:lnTo>
                    <a:pt x="465637" y="7673"/>
                  </a:lnTo>
                  <a:lnTo>
                    <a:pt x="516013" y="1946"/>
                  </a:lnTo>
                  <a:lnTo>
                    <a:pt x="567690" y="0"/>
                  </a:lnTo>
                  <a:lnTo>
                    <a:pt x="619366" y="1946"/>
                  </a:lnTo>
                  <a:lnTo>
                    <a:pt x="669742" y="7673"/>
                  </a:lnTo>
                  <a:lnTo>
                    <a:pt x="718617" y="17012"/>
                  </a:lnTo>
                  <a:lnTo>
                    <a:pt x="765790" y="29796"/>
                  </a:lnTo>
                  <a:lnTo>
                    <a:pt x="811061" y="45856"/>
                  </a:lnTo>
                  <a:lnTo>
                    <a:pt x="854230" y="65024"/>
                  </a:lnTo>
                  <a:lnTo>
                    <a:pt x="895096" y="87131"/>
                  </a:lnTo>
                  <a:lnTo>
                    <a:pt x="933460" y="112010"/>
                  </a:lnTo>
                  <a:lnTo>
                    <a:pt x="969121" y="139493"/>
                  </a:lnTo>
                  <a:lnTo>
                    <a:pt x="1001878" y="169411"/>
                  </a:lnTo>
                  <a:lnTo>
                    <a:pt x="1031532" y="201597"/>
                  </a:lnTo>
                  <a:lnTo>
                    <a:pt x="1057881" y="235881"/>
                  </a:lnTo>
                  <a:lnTo>
                    <a:pt x="1080727" y="272096"/>
                  </a:lnTo>
                  <a:lnTo>
                    <a:pt x="1099868" y="310074"/>
                  </a:lnTo>
                  <a:lnTo>
                    <a:pt x="1115104" y="349646"/>
                  </a:lnTo>
                  <a:lnTo>
                    <a:pt x="1126234" y="390645"/>
                  </a:lnTo>
                  <a:lnTo>
                    <a:pt x="1133060" y="432902"/>
                  </a:lnTo>
                  <a:lnTo>
                    <a:pt x="1135380" y="476250"/>
                  </a:lnTo>
                  <a:lnTo>
                    <a:pt x="1133060" y="519599"/>
                  </a:lnTo>
                  <a:lnTo>
                    <a:pt x="1126234" y="561857"/>
                  </a:lnTo>
                  <a:lnTo>
                    <a:pt x="1115104" y="602857"/>
                  </a:lnTo>
                  <a:lnTo>
                    <a:pt x="1099868" y="642430"/>
                  </a:lnTo>
                  <a:lnTo>
                    <a:pt x="1080727" y="680409"/>
                  </a:lnTo>
                  <a:lnTo>
                    <a:pt x="1057881" y="716624"/>
                  </a:lnTo>
                  <a:lnTo>
                    <a:pt x="1031532" y="750908"/>
                  </a:lnTo>
                  <a:lnTo>
                    <a:pt x="1001878" y="783093"/>
                  </a:lnTo>
                  <a:lnTo>
                    <a:pt x="969121" y="813011"/>
                  </a:lnTo>
                  <a:lnTo>
                    <a:pt x="933460" y="840493"/>
                  </a:lnTo>
                  <a:lnTo>
                    <a:pt x="895096" y="865371"/>
                  </a:lnTo>
                  <a:lnTo>
                    <a:pt x="854230" y="887478"/>
                  </a:lnTo>
                  <a:lnTo>
                    <a:pt x="811061" y="906645"/>
                  </a:lnTo>
                  <a:lnTo>
                    <a:pt x="765790" y="922705"/>
                  </a:lnTo>
                  <a:lnTo>
                    <a:pt x="718617" y="935488"/>
                  </a:lnTo>
                  <a:lnTo>
                    <a:pt x="669742" y="944827"/>
                  </a:lnTo>
                  <a:lnTo>
                    <a:pt x="619366" y="950553"/>
                  </a:lnTo>
                  <a:lnTo>
                    <a:pt x="567690" y="952500"/>
                  </a:lnTo>
                  <a:lnTo>
                    <a:pt x="516013" y="950553"/>
                  </a:lnTo>
                  <a:lnTo>
                    <a:pt x="465637" y="944827"/>
                  </a:lnTo>
                  <a:lnTo>
                    <a:pt x="416762" y="935488"/>
                  </a:lnTo>
                  <a:lnTo>
                    <a:pt x="369589" y="922705"/>
                  </a:lnTo>
                  <a:lnTo>
                    <a:pt x="324318" y="906645"/>
                  </a:lnTo>
                  <a:lnTo>
                    <a:pt x="281149" y="887478"/>
                  </a:lnTo>
                  <a:lnTo>
                    <a:pt x="240283" y="865371"/>
                  </a:lnTo>
                  <a:lnTo>
                    <a:pt x="201919" y="840493"/>
                  </a:lnTo>
                  <a:lnTo>
                    <a:pt x="166258" y="813011"/>
                  </a:lnTo>
                  <a:lnTo>
                    <a:pt x="133501" y="783093"/>
                  </a:lnTo>
                  <a:lnTo>
                    <a:pt x="103847" y="750908"/>
                  </a:lnTo>
                  <a:lnTo>
                    <a:pt x="77498" y="716624"/>
                  </a:lnTo>
                  <a:lnTo>
                    <a:pt x="54652" y="680409"/>
                  </a:lnTo>
                  <a:lnTo>
                    <a:pt x="35511" y="642430"/>
                  </a:lnTo>
                  <a:lnTo>
                    <a:pt x="20275" y="602857"/>
                  </a:lnTo>
                  <a:lnTo>
                    <a:pt x="9145" y="561857"/>
                  </a:lnTo>
                  <a:lnTo>
                    <a:pt x="2319" y="519599"/>
                  </a:lnTo>
                  <a:lnTo>
                    <a:pt x="0" y="476250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2859" y="2651760"/>
              <a:ext cx="4526280" cy="26136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0190" y="977900"/>
            <a:ext cx="112382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b="0" dirty="0">
                <a:solidFill>
                  <a:srgbClr val="6F2F9F"/>
                </a:solidFill>
                <a:latin typeface="Calibri"/>
                <a:cs typeface="Calibri"/>
              </a:rPr>
              <a:t>3.1.1.</a:t>
            </a:r>
            <a:r>
              <a:rPr lang="en-GB" b="0" spc="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en-GB" b="0" spc="-15" dirty="0" err="1">
                <a:solidFill>
                  <a:srgbClr val="6F2F9F"/>
                </a:solidFill>
                <a:latin typeface="Calibri"/>
                <a:cs typeface="Calibri"/>
              </a:rPr>
              <a:t>Pembuatan</a:t>
            </a:r>
            <a:r>
              <a:rPr lang="en-GB" b="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en-GB" b="0" spc="-10" dirty="0" err="1">
                <a:solidFill>
                  <a:srgbClr val="6F2F9F"/>
                </a:solidFill>
                <a:latin typeface="Calibri"/>
                <a:cs typeface="Calibri"/>
              </a:rPr>
              <a:t>tempat</a:t>
            </a:r>
            <a:r>
              <a:rPr lang="en-GB" b="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en-GB" b="0" spc="-5" dirty="0" err="1">
                <a:solidFill>
                  <a:srgbClr val="6F2F9F"/>
                </a:solidFill>
                <a:latin typeface="Calibri"/>
                <a:cs typeface="Calibri"/>
              </a:rPr>
              <a:t>bertelur</a:t>
            </a:r>
            <a:r>
              <a:rPr lang="en-GB" b="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en-GB" b="0" spc="-10" dirty="0" err="1">
                <a:solidFill>
                  <a:srgbClr val="6F2F9F"/>
                </a:solidFill>
                <a:latin typeface="Calibri"/>
                <a:cs typeface="Calibri"/>
              </a:rPr>
              <a:t>lalat</a:t>
            </a:r>
            <a:r>
              <a:rPr lang="en-GB" b="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en-GB" b="0" spc="-10" dirty="0">
                <a:solidFill>
                  <a:srgbClr val="6F2F9F"/>
                </a:solidFill>
                <a:latin typeface="Calibri"/>
                <a:cs typeface="Calibri"/>
              </a:rPr>
              <a:t>(indicator</a:t>
            </a:r>
            <a:r>
              <a:rPr lang="en-GB" b="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en-GB" b="0" spc="-10" dirty="0" err="1">
                <a:solidFill>
                  <a:srgbClr val="6F2F9F"/>
                </a:solidFill>
                <a:latin typeface="Calibri"/>
                <a:cs typeface="Calibri"/>
              </a:rPr>
              <a:t>keberhasilan</a:t>
            </a:r>
            <a:r>
              <a:rPr lang="en-GB" b="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en-GB" b="0" spc="-15" dirty="0" err="1">
                <a:solidFill>
                  <a:srgbClr val="6F2F9F"/>
                </a:solidFill>
                <a:latin typeface="Calibri"/>
                <a:cs typeface="Calibri"/>
              </a:rPr>
              <a:t>budidaya</a:t>
            </a:r>
            <a:r>
              <a:rPr lang="en-GB" b="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en-GB" b="0" spc="-10" dirty="0" err="1">
                <a:solidFill>
                  <a:srgbClr val="6F2F9F"/>
                </a:solidFill>
                <a:latin typeface="Calibri"/>
                <a:cs typeface="Calibri"/>
              </a:rPr>
              <a:t>lalat</a:t>
            </a:r>
            <a:r>
              <a:rPr lang="en-GB" b="0" spc="-10" dirty="0">
                <a:solidFill>
                  <a:srgbClr val="6F2F9F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5069" y="173862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9000" y="2960924"/>
            <a:ext cx="79121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1">
              <a:lnSpc>
                <a:spcPct val="100000"/>
              </a:lnSpc>
              <a:spcBef>
                <a:spcPts val="100"/>
              </a:spcBef>
              <a:tabLst>
                <a:tab pos="411480" algn="l"/>
              </a:tabLst>
            </a:pPr>
            <a:r>
              <a:rPr lang="en-GB" sz="2200" b="1" spc="-10" dirty="0">
                <a:solidFill>
                  <a:srgbClr val="404040"/>
                </a:solidFill>
                <a:latin typeface="Calibri"/>
                <a:cs typeface="Calibri"/>
              </a:rPr>
              <a:t>3.2 </a:t>
            </a:r>
            <a:r>
              <a:rPr sz="2200" b="1" spc="-10" dirty="0" err="1">
                <a:solidFill>
                  <a:srgbClr val="404040"/>
                </a:solidFill>
                <a:latin typeface="Calibri"/>
                <a:cs typeface="Calibri"/>
              </a:rPr>
              <a:t>Penetasan</a:t>
            </a:r>
            <a:r>
              <a:rPr sz="22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404040"/>
                </a:solidFill>
                <a:latin typeface="Calibri"/>
                <a:cs typeface="Calibri"/>
              </a:rPr>
              <a:t>Telur</a:t>
            </a:r>
            <a:endParaRPr sz="2200" b="1" dirty="0">
              <a:latin typeface="Calibri"/>
              <a:cs typeface="Calibri"/>
            </a:endParaRPr>
          </a:p>
          <a:p>
            <a:pPr marL="354965" lvl="2">
              <a:lnSpc>
                <a:spcPct val="100000"/>
              </a:lnSpc>
              <a:tabLst>
                <a:tab pos="927735" algn="l"/>
              </a:tabLst>
            </a:pPr>
            <a:r>
              <a:rPr lang="en-GB" sz="2200" b="1" spc="-10" dirty="0">
                <a:solidFill>
                  <a:srgbClr val="404040"/>
                </a:solidFill>
                <a:latin typeface="Calibri"/>
                <a:cs typeface="Calibri"/>
              </a:rPr>
              <a:t>3.2.1 </a:t>
            </a:r>
            <a:r>
              <a:rPr sz="2200" b="1" spc="-10" dirty="0" err="1">
                <a:solidFill>
                  <a:srgbClr val="404040"/>
                </a:solidFill>
                <a:latin typeface="Calibri"/>
                <a:cs typeface="Calibri"/>
              </a:rPr>
              <a:t>Pembuatan</a:t>
            </a:r>
            <a:r>
              <a:rPr sz="22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404040"/>
                </a:solidFill>
                <a:latin typeface="Calibri"/>
                <a:cs typeface="Calibri"/>
              </a:rPr>
              <a:t>Media</a:t>
            </a:r>
            <a:r>
              <a:rPr sz="22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Penetasan</a:t>
            </a:r>
            <a:r>
              <a:rPr sz="22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404040"/>
                </a:solidFill>
                <a:latin typeface="Calibri"/>
                <a:cs typeface="Calibri"/>
              </a:rPr>
              <a:t>Telur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BSF</a:t>
            </a:r>
            <a:endParaRPr sz="2200" b="1" dirty="0">
              <a:latin typeface="Calibri"/>
              <a:cs typeface="Calibri"/>
            </a:endParaRPr>
          </a:p>
          <a:p>
            <a:pPr marL="354965" lvl="2">
              <a:lnSpc>
                <a:spcPct val="100000"/>
              </a:lnSpc>
              <a:tabLst>
                <a:tab pos="927735" algn="l"/>
              </a:tabLst>
            </a:pPr>
            <a:r>
              <a:rPr lang="en-GB" sz="2200" b="1" spc="-10" dirty="0">
                <a:solidFill>
                  <a:srgbClr val="404040"/>
                </a:solidFill>
                <a:latin typeface="Calibri"/>
                <a:cs typeface="Calibri"/>
              </a:rPr>
              <a:t>3.2.2 </a:t>
            </a:r>
            <a:r>
              <a:rPr sz="2200" b="1" spc="-10" dirty="0" err="1">
                <a:solidFill>
                  <a:srgbClr val="404040"/>
                </a:solidFill>
                <a:latin typeface="Calibri"/>
                <a:cs typeface="Calibri"/>
              </a:rPr>
              <a:t>Penetasan</a:t>
            </a:r>
            <a:r>
              <a:rPr sz="22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404040"/>
                </a:solidFill>
                <a:latin typeface="Calibri"/>
                <a:cs typeface="Calibri"/>
              </a:rPr>
              <a:t>Telur</a:t>
            </a: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libri"/>
                <a:cs typeface="Calibri"/>
              </a:rPr>
              <a:t>BSF</a:t>
            </a:r>
            <a:endParaRPr sz="22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</TotalTime>
  <Words>1730</Words>
  <Application>Microsoft Office PowerPoint</Application>
  <PresentationFormat>Widescreen</PresentationFormat>
  <Paragraphs>151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Calibri Light</vt:lpstr>
      <vt:lpstr>Cambria Math</vt:lpstr>
      <vt:lpstr>Tw Cen MT</vt:lpstr>
      <vt:lpstr>Tw Cen MT Condensed</vt:lpstr>
      <vt:lpstr>Wingdings</vt:lpstr>
      <vt:lpstr>Wingdings 3</vt:lpstr>
      <vt:lpstr>Integral</vt:lpstr>
      <vt:lpstr>Balai PElatIHAN Lingkungan Hidup dan Kehutanan Pematangsiantar</vt:lpstr>
      <vt:lpstr>OUTLINE</vt:lpstr>
      <vt:lpstr>3.1. Cara memperoleh bibit BSF dari alam</vt:lpstr>
      <vt:lpstr>PowerPoint Presentation</vt:lpstr>
      <vt:lpstr>PowerPoint Presentation</vt:lpstr>
      <vt:lpstr>Cara Mendapatan Telur dari Lalat BSF alam</vt:lpstr>
      <vt:lpstr>Tempatkan Media Pancing di tempat teduh misal di sekitar tanaman atau di  area peternakan</vt:lpstr>
      <vt:lpstr>3.1.1. Pembuatan tempat bertelur lalat (indicator keberhasilan budidaya lalat)</vt:lpstr>
      <vt:lpstr>PowerPoint Presentation</vt:lpstr>
      <vt:lpstr>Cluster Telur</vt:lpstr>
      <vt:lpstr>Cara Membuat Media Penetasan</vt:lpstr>
      <vt:lpstr>Setelah usia penetasan sekitar 7 hari , baby larva bisa dipindahkan ke media  pembesaran dan siap diberikan sampah organik.</vt:lpstr>
      <vt:lpstr>PowerPoint Presentation</vt:lpstr>
      <vt:lpstr>Media Pembesaran</vt:lpstr>
      <vt:lpstr>Pembuatan Biopond</vt:lpstr>
      <vt:lpstr>Pembuatan Biopond</vt:lpstr>
      <vt:lpstr>Pemberian Pakan dan Pengurangan Media</vt:lpstr>
      <vt:lpstr>Pengurangan Media dan Pengambilan Kasgot</vt:lpstr>
      <vt:lpstr>PowerPoint Presentation</vt:lpstr>
      <vt:lpstr>Persiapan Kandang</vt:lpstr>
      <vt:lpstr>Kandang Lalat</vt:lpstr>
      <vt:lpstr>Media Pancing</vt:lpstr>
      <vt:lpstr>PowerPoint Presentation</vt:lpstr>
      <vt:lpstr>Pemeliharaan Lalat</vt:lpstr>
      <vt:lpstr>PowerPoint Presentation</vt:lpstr>
      <vt:lpstr>PowerPoint Presentation</vt:lpstr>
      <vt:lpstr>Panen Telur BSF dari Kandang</vt:lpstr>
      <vt:lpstr>Hasil Panen Telur BSF dari Kandang</vt:lpstr>
      <vt:lpstr>Cara Panen Maggot Muda (Fresh Maggot)</vt:lpstr>
      <vt:lpstr>Cara Panen Maggot Muda (Fresh Maggot)</vt:lpstr>
      <vt:lpstr>PowerPoint Presentation</vt:lpstr>
      <vt:lpstr>PowerPoint Presentation</vt:lpstr>
      <vt:lpstr>Cara Panen Prepupa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Budidaya Maggot dalam pengurangan Sampah Organik</dc:title>
  <dc:creator>Ade Pahrudin</dc:creator>
  <cp:lastModifiedBy>lenovo lenovo</cp:lastModifiedBy>
  <cp:revision>16</cp:revision>
  <dcterms:created xsi:type="dcterms:W3CDTF">2022-03-11T02:30:05Z</dcterms:created>
  <dcterms:modified xsi:type="dcterms:W3CDTF">2024-03-04T23:17:25Z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2022-03-11T00:00:00Z</vt:filetime>
  </property>
</Properties>
</file>